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24.jpg" ContentType="image/png"/>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5" r:id="rId5"/>
    <p:sldMasterId id="2147483697" r:id="rId6"/>
  </p:sldMasterIdLst>
  <p:notesMasterIdLst>
    <p:notesMasterId r:id="rId81"/>
  </p:notesMasterIdLst>
  <p:handoutMasterIdLst>
    <p:handoutMasterId r:id="rId82"/>
  </p:handoutMasterIdLst>
  <p:sldIdLst>
    <p:sldId id="881" r:id="rId7"/>
    <p:sldId id="882" r:id="rId8"/>
    <p:sldId id="1104" r:id="rId9"/>
    <p:sldId id="1094" r:id="rId10"/>
    <p:sldId id="1091" r:id="rId11"/>
    <p:sldId id="1096" r:id="rId12"/>
    <p:sldId id="1092" r:id="rId13"/>
    <p:sldId id="1103" r:id="rId14"/>
    <p:sldId id="1093" r:id="rId15"/>
    <p:sldId id="1097" r:id="rId16"/>
    <p:sldId id="1098" r:id="rId17"/>
    <p:sldId id="1099" r:id="rId18"/>
    <p:sldId id="1140" r:id="rId19"/>
    <p:sldId id="1139" r:id="rId20"/>
    <p:sldId id="1130" r:id="rId21"/>
    <p:sldId id="1046" r:id="rId22"/>
    <p:sldId id="1065" r:id="rId23"/>
    <p:sldId id="1106" r:id="rId24"/>
    <p:sldId id="1107" r:id="rId25"/>
    <p:sldId id="1108" r:id="rId26"/>
    <p:sldId id="1118" r:id="rId27"/>
    <p:sldId id="1109" r:id="rId28"/>
    <p:sldId id="1141" r:id="rId29"/>
    <p:sldId id="1112" r:id="rId30"/>
    <p:sldId id="1113" r:id="rId31"/>
    <p:sldId id="1110" r:id="rId32"/>
    <p:sldId id="1111" r:id="rId33"/>
    <p:sldId id="1114" r:id="rId34"/>
    <p:sldId id="699" r:id="rId35"/>
    <p:sldId id="759" r:id="rId36"/>
    <p:sldId id="1134" r:id="rId37"/>
    <p:sldId id="1100" r:id="rId38"/>
    <p:sldId id="1115" r:id="rId39"/>
    <p:sldId id="1123" r:id="rId40"/>
    <p:sldId id="1135" r:id="rId41"/>
    <p:sldId id="1129" r:id="rId42"/>
    <p:sldId id="1132" r:id="rId43"/>
    <p:sldId id="1133" r:id="rId44"/>
    <p:sldId id="1128" r:id="rId45"/>
    <p:sldId id="1137" r:id="rId46"/>
    <p:sldId id="1138" r:id="rId47"/>
    <p:sldId id="1136" r:id="rId48"/>
    <p:sldId id="1102" r:id="rId49"/>
    <p:sldId id="1101" r:id="rId50"/>
    <p:sldId id="1126" r:id="rId51"/>
    <p:sldId id="1124" r:id="rId52"/>
    <p:sldId id="1125" r:id="rId53"/>
    <p:sldId id="1047" r:id="rId54"/>
    <p:sldId id="1056" r:id="rId55"/>
    <p:sldId id="1090" r:id="rId56"/>
    <p:sldId id="1105" r:id="rId57"/>
    <p:sldId id="1131" r:id="rId58"/>
    <p:sldId id="1066" r:id="rId59"/>
    <p:sldId id="1054" r:id="rId60"/>
    <p:sldId id="1057" r:id="rId61"/>
    <p:sldId id="1059" r:id="rId62"/>
    <p:sldId id="1058" r:id="rId63"/>
    <p:sldId id="1122" r:id="rId64"/>
    <p:sldId id="1088" r:id="rId65"/>
    <p:sldId id="1073" r:id="rId66"/>
    <p:sldId id="1087" r:id="rId67"/>
    <p:sldId id="1075" r:id="rId68"/>
    <p:sldId id="1076" r:id="rId69"/>
    <p:sldId id="1077" r:id="rId70"/>
    <p:sldId id="1089" r:id="rId71"/>
    <p:sldId id="1051" r:id="rId72"/>
    <p:sldId id="1064" r:id="rId73"/>
    <p:sldId id="1079" r:id="rId74"/>
    <p:sldId id="338" r:id="rId75"/>
    <p:sldId id="337" r:id="rId76"/>
    <p:sldId id="1080" r:id="rId77"/>
    <p:sldId id="1085" r:id="rId78"/>
    <p:sldId id="1086" r:id="rId79"/>
    <p:sldId id="700" r:id="rId80"/>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BA5FB3A-851A-4E39-89D2-A3ED9BE3B80D}">
          <p14:sldIdLst>
            <p14:sldId id="881"/>
            <p14:sldId id="882"/>
            <p14:sldId id="1104"/>
            <p14:sldId id="1094"/>
            <p14:sldId id="1091"/>
            <p14:sldId id="1096"/>
            <p14:sldId id="1092"/>
            <p14:sldId id="1103"/>
            <p14:sldId id="1093"/>
            <p14:sldId id="1097"/>
            <p14:sldId id="1098"/>
            <p14:sldId id="1099"/>
            <p14:sldId id="1140"/>
            <p14:sldId id="1139"/>
            <p14:sldId id="1130"/>
            <p14:sldId id="1046"/>
            <p14:sldId id="1065"/>
            <p14:sldId id="1106"/>
            <p14:sldId id="1107"/>
            <p14:sldId id="1108"/>
            <p14:sldId id="1118"/>
            <p14:sldId id="1109"/>
            <p14:sldId id="1141"/>
            <p14:sldId id="1112"/>
            <p14:sldId id="1113"/>
            <p14:sldId id="1110"/>
            <p14:sldId id="1111"/>
            <p14:sldId id="1114"/>
            <p14:sldId id="699"/>
            <p14:sldId id="759"/>
            <p14:sldId id="1134"/>
            <p14:sldId id="1100"/>
            <p14:sldId id="1115"/>
            <p14:sldId id="1123"/>
            <p14:sldId id="1135"/>
            <p14:sldId id="1129"/>
            <p14:sldId id="1132"/>
            <p14:sldId id="1133"/>
            <p14:sldId id="1128"/>
            <p14:sldId id="1137"/>
            <p14:sldId id="1138"/>
            <p14:sldId id="1136"/>
            <p14:sldId id="1102"/>
            <p14:sldId id="1101"/>
            <p14:sldId id="1126"/>
            <p14:sldId id="1124"/>
            <p14:sldId id="1125"/>
            <p14:sldId id="1047"/>
            <p14:sldId id="1056"/>
            <p14:sldId id="1090"/>
            <p14:sldId id="1105"/>
            <p14:sldId id="1131"/>
            <p14:sldId id="1066"/>
            <p14:sldId id="1054"/>
            <p14:sldId id="1057"/>
            <p14:sldId id="1059"/>
            <p14:sldId id="1058"/>
            <p14:sldId id="1122"/>
            <p14:sldId id="1088"/>
            <p14:sldId id="1073"/>
            <p14:sldId id="1087"/>
            <p14:sldId id="1075"/>
            <p14:sldId id="1076"/>
            <p14:sldId id="1077"/>
            <p14:sldId id="1089"/>
            <p14:sldId id="1051"/>
            <p14:sldId id="1064"/>
            <p14:sldId id="1079"/>
            <p14:sldId id="338"/>
            <p14:sldId id="337"/>
            <p14:sldId id="1080"/>
            <p14:sldId id="1085"/>
            <p14:sldId id="1086"/>
            <p14:sldId id="700"/>
          </p14:sldIdLst>
        </p14:section>
      </p14:sectionLst>
    </p:ext>
    <p:ext uri="{EFAFB233-063F-42B5-8137-9DF3F51BA10A}">
      <p15:sldGuideLst xmlns:p15="http://schemas.microsoft.com/office/powerpoint/2012/main">
        <p15:guide id="1" pos="3840" userDrawn="1">
          <p15:clr>
            <a:srgbClr val="A4A3A4"/>
          </p15:clr>
        </p15:guide>
        <p15:guide id="3" pos="3931" userDrawn="1">
          <p15:clr>
            <a:srgbClr val="A4A3A4"/>
          </p15:clr>
        </p15:guide>
        <p15:guide id="4" pos="3749" userDrawn="1">
          <p15:clr>
            <a:srgbClr val="A4A3A4"/>
          </p15:clr>
        </p15:guide>
        <p15:guide id="5" pos="4929" userDrawn="1">
          <p15:clr>
            <a:srgbClr val="A4A3A4"/>
          </p15:clr>
        </p15:guide>
        <p15:guide id="6" pos="5110" userDrawn="1">
          <p15:clr>
            <a:srgbClr val="A4A3A4"/>
          </p15:clr>
        </p15:guide>
        <p15:guide id="8" pos="5518" userDrawn="1">
          <p15:clr>
            <a:srgbClr val="A4A3A4"/>
          </p15:clr>
        </p15:guide>
        <p15:guide id="10" pos="2570" userDrawn="1">
          <p15:clr>
            <a:srgbClr val="A4A3A4"/>
          </p15:clr>
        </p15:guide>
        <p15:guide id="11" pos="1980" userDrawn="1">
          <p15:clr>
            <a:srgbClr val="A4A3A4"/>
          </p15:clr>
        </p15:guide>
        <p15:guide id="12" pos="2162" userDrawn="1">
          <p15:clr>
            <a:srgbClr val="A4A3A4"/>
          </p15:clr>
        </p15:guide>
        <p15:guide id="14" pos="7287" userDrawn="1">
          <p15:clr>
            <a:srgbClr val="A4A3A4"/>
          </p15:clr>
        </p15:guide>
        <p15:guide id="15" pos="393" userDrawn="1">
          <p15:clr>
            <a:srgbClr val="A4A3A4"/>
          </p15:clr>
        </p15:guide>
        <p15:guide id="17" pos="5700" userDrawn="1">
          <p15:clr>
            <a:srgbClr val="A4A3A4"/>
          </p15:clr>
        </p15:guide>
        <p15:guide id="18" pos="2751" userDrawn="1">
          <p15:clr>
            <a:srgbClr val="A4A3A4"/>
          </p15:clr>
        </p15:guide>
        <p15:guide id="19" orient="horz" pos="935" userDrawn="1">
          <p15:clr>
            <a:srgbClr val="A4A3A4"/>
          </p15:clr>
        </p15:guide>
        <p15:guide id="20" orient="horz" pos="392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izs, Dániel" initials="BD" lastIdx="1" clrIdx="0">
    <p:extLst>
      <p:ext uri="{19B8F6BF-5375-455C-9EA6-DF929625EA0E}">
        <p15:presenceInfo xmlns:p15="http://schemas.microsoft.com/office/powerpoint/2012/main" userId="S::Daniel.Barizs@telekom.com::96df792f-1021-428b-bb7e-1b6715a24d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F4F93C-23C5-4558-BCC6-F8FD21E3F4AB}" v="5" dt="2021-06-24T08:26:30.90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Közepesen sötét stílu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Stílus és rács nélkül">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Közepesen sötét stílus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9" autoAdjust="0"/>
    <p:restoredTop sz="85584" autoAdjust="0"/>
  </p:normalViewPr>
  <p:slideViewPr>
    <p:cSldViewPr snapToObjects="1">
      <p:cViewPr varScale="1">
        <p:scale>
          <a:sx n="115" d="100"/>
          <a:sy n="115" d="100"/>
        </p:scale>
        <p:origin x="312" y="108"/>
      </p:cViewPr>
      <p:guideLst>
        <p:guide pos="3840"/>
        <p:guide pos="3931"/>
        <p:guide pos="3749"/>
        <p:guide pos="4929"/>
        <p:guide pos="5110"/>
        <p:guide pos="5518"/>
        <p:guide pos="2570"/>
        <p:guide pos="1980"/>
        <p:guide pos="2162"/>
        <p:guide pos="7287"/>
        <p:guide pos="393"/>
        <p:guide pos="5700"/>
        <p:guide pos="2751"/>
        <p:guide orient="horz" pos="935"/>
        <p:guide orient="horz" pos="3929"/>
      </p:guideLst>
    </p:cSldViewPr>
  </p:slideViewPr>
  <p:outlineViewPr>
    <p:cViewPr>
      <p:scale>
        <a:sx n="33" d="100"/>
        <a:sy n="33" d="100"/>
      </p:scale>
      <p:origin x="0" y="-864"/>
    </p:cViewPr>
  </p:outlineViewPr>
  <p:notesTextViewPr>
    <p:cViewPr>
      <p:scale>
        <a:sx n="200" d="100"/>
        <a:sy n="200" d="100"/>
      </p:scale>
      <p:origin x="0" y="0"/>
    </p:cViewPr>
  </p:notesTextViewPr>
  <p:sorterViewPr>
    <p:cViewPr varScale="1">
      <p:scale>
        <a:sx n="1" d="1"/>
        <a:sy n="1" d="1"/>
      </p:scale>
      <p:origin x="0" y="0"/>
    </p:cViewPr>
  </p:sorterViewPr>
  <p:notesViewPr>
    <p:cSldViewPr snapToObjects="1" showGuides="1">
      <p:cViewPr varScale="1">
        <p:scale>
          <a:sx n="75" d="100"/>
          <a:sy n="75" d="100"/>
        </p:scale>
        <p:origin x="316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handoutMaster" Target="handoutMasters/handoutMaster1.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commentAuthors" Target="commentAuthor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CE2879F-85E3-496B-8667-A4EA32411BEF}"/>
              </a:ext>
            </a:extLst>
          </p:cNvPr>
          <p:cNvSpPr>
            <a:spLocks noGrp="1"/>
          </p:cNvSpPr>
          <p:nvPr>
            <p:ph type="ftr" sz="quarter" idx="2"/>
          </p:nvPr>
        </p:nvSpPr>
        <p:spPr bwMode="black">
          <a:xfrm>
            <a:off x="1614671" y="9262661"/>
            <a:ext cx="3568333" cy="390813"/>
          </a:xfrm>
          <a:prstGeom prst="rect">
            <a:avLst/>
          </a:prstGeom>
        </p:spPr>
        <p:txBody>
          <a:bodyPr vert="horz" lIns="0" tIns="0" rIns="0" bIns="0" rtlCol="0" anchor="ctr"/>
          <a:lstStyle>
            <a:lvl1pPr algn="l">
              <a:defRPr sz="1200"/>
            </a:lvl1pPr>
          </a:lstStyle>
          <a:p>
            <a:pPr algn="ctr"/>
            <a:r>
              <a:rPr lang="en-GB" sz="1100" dirty="0"/>
              <a:t>confidential, internal, open | Author | Presentation Topic | Date</a:t>
            </a:r>
          </a:p>
        </p:txBody>
      </p:sp>
      <p:sp>
        <p:nvSpPr>
          <p:cNvPr id="5" name="Foliennummernplatzhalter 4">
            <a:extLst>
              <a:ext uri="{FF2B5EF4-FFF2-40B4-BE49-F238E27FC236}">
                <a16:creationId xmlns:a16="http://schemas.microsoft.com/office/drawing/2014/main" id="{D50349B1-E56A-42C1-B0A4-26B687F2FBAD}"/>
              </a:ext>
            </a:extLst>
          </p:cNvPr>
          <p:cNvSpPr>
            <a:spLocks noGrp="1"/>
          </p:cNvSpPr>
          <p:nvPr>
            <p:ph type="sldNum" sz="quarter" idx="3"/>
          </p:nvPr>
        </p:nvSpPr>
        <p:spPr bwMode="black">
          <a:xfrm>
            <a:off x="6039404" y="9262661"/>
            <a:ext cx="285467" cy="390813"/>
          </a:xfrm>
          <a:prstGeom prst="rect">
            <a:avLst/>
          </a:prstGeom>
        </p:spPr>
        <p:txBody>
          <a:bodyPr vert="horz" lIns="0" tIns="0" rIns="0" bIns="0" rtlCol="0" anchor="ctr"/>
          <a:lstStyle>
            <a:lvl1pPr algn="r">
              <a:defRPr sz="1200"/>
            </a:lvl1pPr>
          </a:lstStyle>
          <a:p>
            <a:pPr algn="l"/>
            <a:fld id="{6F450DBC-90BB-49B2-91E4-AABCC1357725}" type="slidenum">
              <a:rPr lang="de-DE" sz="900" smtClean="0"/>
              <a:pPr algn="l"/>
              <a:t>‹#›</a:t>
            </a:fld>
            <a:endParaRPr lang="de-DE" sz="900"/>
          </a:p>
        </p:txBody>
      </p:sp>
      <p:pic>
        <p:nvPicPr>
          <p:cNvPr id="3" name="Grafik 2">
            <a:extLst>
              <a:ext uri="{FF2B5EF4-FFF2-40B4-BE49-F238E27FC236}">
                <a16:creationId xmlns:a16="http://schemas.microsoft.com/office/drawing/2014/main" id="{54E2A2C4-9FAC-4DAF-8CF2-98D0ADF211E6}"/>
              </a:ext>
            </a:extLst>
          </p:cNvPr>
          <p:cNvPicPr>
            <a:picLocks noChangeAspect="1"/>
          </p:cNvPicPr>
          <p:nvPr userDrawn="1"/>
        </p:nvPicPr>
        <p:blipFill rotWithShape="1">
          <a:blip r:embed="rId2"/>
          <a:srcRect r="63456"/>
          <a:stretch/>
        </p:blipFill>
        <p:spPr bwMode="black">
          <a:xfrm>
            <a:off x="384820" y="9211948"/>
            <a:ext cx="682820" cy="492239"/>
          </a:xfrm>
          <a:prstGeom prst="rect">
            <a:avLst/>
          </a:prstGeom>
        </p:spPr>
      </p:pic>
    </p:spTree>
    <p:extLst>
      <p:ext uri="{BB962C8B-B14F-4D97-AF65-F5344CB8AC3E}">
        <p14:creationId xmlns:p14="http://schemas.microsoft.com/office/powerpoint/2010/main" val="414304272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pos="299" userDrawn="1">
          <p15:clr>
            <a:srgbClr val="F26B43"/>
          </p15:clr>
        </p15:guide>
        <p15:guide id="2" pos="398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auto">
          <a:xfrm>
            <a:off x="306388" y="976313"/>
            <a:ext cx="3830637" cy="21558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bwMode="black">
          <a:xfrm>
            <a:off x="472804" y="3556395"/>
            <a:ext cx="5846516" cy="5129415"/>
          </a:xfrm>
          <a:prstGeom prst="rect">
            <a:avLst/>
          </a:prstGeom>
        </p:spPr>
        <p:txBody>
          <a:bodyPr vert="horz" lIns="0" tIns="0" rIns="0" bIns="0" rtlCol="0"/>
          <a:lstStyle/>
          <a:p>
            <a:pPr lvl="0"/>
            <a:r>
              <a:rPr lang="en-GB"/>
              <a:t>Click to edit text</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8"/>
            <a:endParaRPr lang="en-GB"/>
          </a:p>
          <a:p>
            <a:pPr lvl="4"/>
            <a:endParaRPr lang="en-GB" dirty="0"/>
          </a:p>
        </p:txBody>
      </p:sp>
      <p:sp>
        <p:nvSpPr>
          <p:cNvPr id="7" name="Fußzeilenplatzhalter 3">
            <a:extLst>
              <a:ext uri="{FF2B5EF4-FFF2-40B4-BE49-F238E27FC236}">
                <a16:creationId xmlns:a16="http://schemas.microsoft.com/office/drawing/2014/main" id="{95981BBF-A3AF-4657-B40E-0C891992F7E4}"/>
              </a:ext>
            </a:extLst>
          </p:cNvPr>
          <p:cNvSpPr>
            <a:spLocks noGrp="1"/>
          </p:cNvSpPr>
          <p:nvPr>
            <p:ph type="ftr" sz="quarter" idx="4"/>
          </p:nvPr>
        </p:nvSpPr>
        <p:spPr bwMode="black">
          <a:xfrm>
            <a:off x="1614671" y="9262256"/>
            <a:ext cx="3568333" cy="390813"/>
          </a:xfrm>
          <a:prstGeom prst="rect">
            <a:avLst/>
          </a:prstGeom>
        </p:spPr>
        <p:txBody>
          <a:bodyPr vert="horz" lIns="0" tIns="0" rIns="0" bIns="0" rtlCol="0" anchor="ctr"/>
          <a:lstStyle>
            <a:lvl1pPr algn="l">
              <a:defRPr sz="1200"/>
            </a:lvl1pPr>
          </a:lstStyle>
          <a:p>
            <a:pPr algn="ctr"/>
            <a:r>
              <a:rPr lang="en-GB" sz="1100" dirty="0"/>
              <a:t>confidential, internal, open | Author | Presentation Topic | Date</a:t>
            </a:r>
          </a:p>
        </p:txBody>
      </p:sp>
      <p:sp>
        <p:nvSpPr>
          <p:cNvPr id="8" name="Foliennummernplatzhalter 4">
            <a:extLst>
              <a:ext uri="{FF2B5EF4-FFF2-40B4-BE49-F238E27FC236}">
                <a16:creationId xmlns:a16="http://schemas.microsoft.com/office/drawing/2014/main" id="{C024CC59-CB8B-404F-82E2-4F59721F4CC3}"/>
              </a:ext>
            </a:extLst>
          </p:cNvPr>
          <p:cNvSpPr>
            <a:spLocks noGrp="1"/>
          </p:cNvSpPr>
          <p:nvPr>
            <p:ph type="sldNum" sz="quarter" idx="5"/>
          </p:nvPr>
        </p:nvSpPr>
        <p:spPr bwMode="black">
          <a:xfrm>
            <a:off x="6039404" y="9262256"/>
            <a:ext cx="285467" cy="390813"/>
          </a:xfrm>
          <a:prstGeom prst="rect">
            <a:avLst/>
          </a:prstGeom>
        </p:spPr>
        <p:txBody>
          <a:bodyPr vert="horz" lIns="0" tIns="0" rIns="0" bIns="0" rtlCol="0" anchor="ctr"/>
          <a:lstStyle>
            <a:lvl1pPr algn="r">
              <a:defRPr sz="1200"/>
            </a:lvl1pPr>
          </a:lstStyle>
          <a:p>
            <a:pPr algn="l"/>
            <a:fld id="{6F450DBC-90BB-49B2-91E4-AABCC1357725}" type="slidenum">
              <a:rPr lang="de-DE" sz="900" smtClean="0"/>
              <a:pPr algn="l"/>
              <a:t>‹#›</a:t>
            </a:fld>
            <a:endParaRPr lang="de-DE" sz="900"/>
          </a:p>
        </p:txBody>
      </p:sp>
      <p:pic>
        <p:nvPicPr>
          <p:cNvPr id="3" name="Grafik 2">
            <a:extLst>
              <a:ext uri="{FF2B5EF4-FFF2-40B4-BE49-F238E27FC236}">
                <a16:creationId xmlns:a16="http://schemas.microsoft.com/office/drawing/2014/main" id="{4EEB4B23-29CF-4DD3-A96B-2B9F09F5475D}"/>
              </a:ext>
            </a:extLst>
          </p:cNvPr>
          <p:cNvPicPr>
            <a:picLocks noChangeAspect="1"/>
          </p:cNvPicPr>
          <p:nvPr userDrawn="1"/>
        </p:nvPicPr>
        <p:blipFill rotWithShape="1">
          <a:blip r:embed="rId2"/>
          <a:srcRect r="63456"/>
          <a:stretch/>
        </p:blipFill>
        <p:spPr bwMode="black">
          <a:xfrm>
            <a:off x="384820" y="9211948"/>
            <a:ext cx="682820" cy="492239"/>
          </a:xfrm>
          <a:prstGeom prst="rect">
            <a:avLst/>
          </a:prstGeom>
        </p:spPr>
      </p:pic>
    </p:spTree>
    <p:extLst>
      <p:ext uri="{BB962C8B-B14F-4D97-AF65-F5344CB8AC3E}">
        <p14:creationId xmlns:p14="http://schemas.microsoft.com/office/powerpoint/2010/main" val="11503543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900"/>
      </a:spcAft>
      <a:buClr>
        <a:schemeClr val="tx2"/>
      </a:buClr>
      <a:buFont typeface="+mj-lt" panose="05020102010507070707" pitchFamily="18" charset="2"/>
      <a:buNone/>
      <a:defRPr sz="1200" b="0" kern="1200">
        <a:solidFill>
          <a:schemeClr val="tx1"/>
        </a:solidFill>
        <a:latin typeface="+mj-lt"/>
        <a:ea typeface="+mn-ea"/>
        <a:cs typeface="+mn-cs"/>
      </a:defRPr>
    </a:lvl1pPr>
    <a:lvl2pPr marL="0" indent="0" algn="l" defTabSz="914400" rtl="0" eaLnBrk="1" latinLnBrk="0" hangingPunct="1">
      <a:spcAft>
        <a:spcPts val="600"/>
      </a:spcAft>
      <a:buClr>
        <a:schemeClr val="tx2"/>
      </a:buClr>
      <a:buFont typeface="+mj-lt" panose="05020102010507070707" pitchFamily="18" charset="2"/>
      <a:buNone/>
      <a:defRPr sz="1200" kern="1200">
        <a:solidFill>
          <a:schemeClr val="tx1"/>
        </a:solidFill>
        <a:latin typeface="+mn-lt"/>
        <a:ea typeface="+mn-ea"/>
        <a:cs typeface="+mn-cs"/>
      </a:defRPr>
    </a:lvl2pPr>
    <a:lvl3pPr marL="144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3pPr>
    <a:lvl4pPr marL="288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4pPr>
    <a:lvl5pPr marL="432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5pPr>
    <a:lvl6pPr marL="576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6pPr>
    <a:lvl7pPr marL="720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7pPr>
    <a:lvl8pPr marL="864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8pPr>
    <a:lvl9pPr marL="1008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2"/>
          <p:cNvSpPr>
            <a:spLocks noGrp="1"/>
          </p:cNvSpPr>
          <p:nvPr>
            <p:ph type="dt" sz="quarter" idx="1"/>
          </p:nvPr>
        </p:nvSpPr>
        <p:spPr/>
        <p:txBody>
          <a:bodyPr/>
          <a:lstStyle/>
          <a:p>
            <a:pPr>
              <a:buClr>
                <a:srgbClr val="1F497D"/>
              </a:buClr>
            </a:pPr>
            <a:fld id="{BC59E216-71A3-4036-A502-BFD99EEE82EA}" type="datetimeFigureOut">
              <a:rPr lang="de-DE" altLang="hu-HU">
                <a:solidFill>
                  <a:prstClr val="black"/>
                </a:solidFill>
              </a:rPr>
              <a:pPr>
                <a:buClr>
                  <a:srgbClr val="1F497D"/>
                </a:buClr>
              </a:pPr>
              <a:t>26.10.2022</a:t>
            </a:fld>
            <a:endParaRPr lang="de-DE" altLang="hu-HU">
              <a:solidFill>
                <a:prstClr val="black"/>
              </a:solidFill>
            </a:endParaRPr>
          </a:p>
        </p:txBody>
      </p:sp>
      <p:sp>
        <p:nvSpPr>
          <p:cNvPr id="117762" name="Rectangle 2"/>
          <p:cNvSpPr>
            <a:spLocks noGrp="1" noRot="1" noChangeAspect="1" noChangeArrowheads="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u-H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2"/>
          <p:cNvSpPr>
            <a:spLocks noGrp="1"/>
          </p:cNvSpPr>
          <p:nvPr>
            <p:ph type="dt" sz="quarter" idx="1"/>
          </p:nvPr>
        </p:nvSpPr>
        <p:spPr/>
        <p:txBody>
          <a:bodyPr/>
          <a:lstStyle/>
          <a:p>
            <a:pPr>
              <a:buClr>
                <a:srgbClr val="1F497D"/>
              </a:buClr>
            </a:pPr>
            <a:fld id="{BC59E216-71A3-4036-A502-BFD99EEE82EA}" type="datetimeFigureOut">
              <a:rPr lang="de-DE" altLang="hu-HU">
                <a:solidFill>
                  <a:prstClr val="black"/>
                </a:solidFill>
              </a:rPr>
              <a:pPr>
                <a:buClr>
                  <a:srgbClr val="1F497D"/>
                </a:buClr>
              </a:pPr>
              <a:t>26.10.2022</a:t>
            </a:fld>
            <a:endParaRPr lang="de-DE" altLang="hu-HU">
              <a:solidFill>
                <a:prstClr val="black"/>
              </a:solidFill>
            </a:endParaRPr>
          </a:p>
        </p:txBody>
      </p:sp>
      <p:sp>
        <p:nvSpPr>
          <p:cNvPr id="117762" name="Rectangle 2"/>
          <p:cNvSpPr>
            <a:spLocks noGrp="1" noRot="1" noChangeAspect="1" noChangeArrowheads="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u-HU"/>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long 01">
    <p:bg>
      <p:bgPr>
        <a:solidFill>
          <a:schemeClr val="tx2"/>
        </a:solidFill>
        <a:effectLst/>
      </p:bgPr>
    </p:bg>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0E780C9C-54F2-4355-8844-2AA50F6BC460}"/>
              </a:ext>
            </a:extLst>
          </p:cNvPr>
          <p:cNvSpPr>
            <a:spLocks noGrp="1"/>
          </p:cNvSpPr>
          <p:nvPr>
            <p:ph type="pic" sz="quarter" idx="10" hasCustomPrompt="1"/>
          </p:nvPr>
        </p:nvSpPr>
        <p:spPr bwMode="ltGray">
          <a:xfrm>
            <a:off x="5297864" y="0"/>
            <a:ext cx="6894136" cy="6858000"/>
          </a:xfrm>
          <a:custGeom>
            <a:avLst/>
            <a:gdLst>
              <a:gd name="connsiteX0" fmla="*/ 6894136 w 6894136"/>
              <a:gd name="connsiteY0" fmla="*/ 0 h 6858000"/>
              <a:gd name="connsiteX1" fmla="*/ 6894136 w 6894136"/>
              <a:gd name="connsiteY1" fmla="*/ 6858000 h 6858000"/>
              <a:gd name="connsiteX2" fmla="*/ 0 w 6894136"/>
              <a:gd name="connsiteY2" fmla="*/ 6858000 h 6858000"/>
              <a:gd name="connsiteX3" fmla="*/ 1265474 w 6894136"/>
              <a:gd name="connsiteY3" fmla="*/ 197 h 6858000"/>
            </a:gdLst>
            <a:ahLst/>
            <a:cxnLst>
              <a:cxn ang="0">
                <a:pos x="connsiteX0" y="connsiteY0"/>
              </a:cxn>
              <a:cxn ang="0">
                <a:pos x="connsiteX1" y="connsiteY1"/>
              </a:cxn>
              <a:cxn ang="0">
                <a:pos x="connsiteX2" y="connsiteY2"/>
              </a:cxn>
              <a:cxn ang="0">
                <a:pos x="connsiteX3" y="connsiteY3"/>
              </a:cxn>
            </a:cxnLst>
            <a:rect l="l" t="t" r="r" b="b"/>
            <a:pathLst>
              <a:path w="6894136" h="6858000">
                <a:moveTo>
                  <a:pt x="6894136" y="0"/>
                </a:moveTo>
                <a:lnTo>
                  <a:pt x="6894136" y="6858000"/>
                </a:lnTo>
                <a:lnTo>
                  <a:pt x="0" y="6858000"/>
                </a:lnTo>
                <a:lnTo>
                  <a:pt x="1265474" y="197"/>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624008" y="2780928"/>
            <a:ext cx="4536000" cy="1728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624008" y="4672800"/>
            <a:ext cx="4536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197639761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25773F91-952B-4027-A509-D0FC05D7DAC6}"/>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err="1"/>
              <a:t>24pt</a:t>
            </a:r>
            <a:r>
              <a:rPr lang="en-US"/>
              <a:t>)</a:t>
            </a:r>
            <a:endParaRPr lang="en-US" dirty="0"/>
          </a:p>
        </p:txBody>
      </p:sp>
    </p:spTree>
    <p:extLst>
      <p:ext uri="{BB962C8B-B14F-4D97-AF65-F5344CB8AC3E}">
        <p14:creationId xmlns:p14="http://schemas.microsoft.com/office/powerpoint/2010/main" val="57345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952761869"/>
      </p:ext>
    </p:extLst>
  </p:cSld>
  <p:clrMapOvr>
    <a:masterClrMapping/>
  </p:clrMapOvr>
  <p:extLst>
    <p:ext uri="{DCECCB84-F9BA-43D5-87BE-67443E8EF086}">
      <p15:sldGuideLst xmlns:p15="http://schemas.microsoft.com/office/powerpoint/2012/main">
        <p15:guide id="1" orient="horz" pos="39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67259182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455727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646825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s with highlight">
    <p:bg bwMode="gray">
      <p:bgRef idx="1001">
        <a:schemeClr val="bg1"/>
      </p:bgRef>
    </p:b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9C67288-ED78-4F4D-B31D-B5B9E2A687D6}"/>
              </a:ext>
            </a:extLst>
          </p:cNvPr>
          <p:cNvSpPr/>
          <p:nvPr userDrawn="1"/>
        </p:nvSpPr>
        <p:spPr bwMode="blackWhite">
          <a:xfrm>
            <a:off x="8013138" y="1484989"/>
            <a:ext cx="4178862" cy="5373011"/>
          </a:xfrm>
          <a:custGeom>
            <a:avLst/>
            <a:gdLst>
              <a:gd name="connsiteX0" fmla="*/ 1029004 w 4178862"/>
              <a:gd name="connsiteY0" fmla="*/ 0 h 5373011"/>
              <a:gd name="connsiteX1" fmla="*/ 4178862 w 4178862"/>
              <a:gd name="connsiteY1" fmla="*/ 0 h 5373011"/>
              <a:gd name="connsiteX2" fmla="*/ 4178862 w 4178862"/>
              <a:gd name="connsiteY2" fmla="*/ 5373011 h 5373011"/>
              <a:gd name="connsiteX3" fmla="*/ 0 w 4178862"/>
              <a:gd name="connsiteY3" fmla="*/ 5372097 h 5373011"/>
              <a:gd name="connsiteX0" fmla="*/ 1005191 w 4178862"/>
              <a:gd name="connsiteY0" fmla="*/ 0 h 5375392"/>
              <a:gd name="connsiteX1" fmla="*/ 4178862 w 4178862"/>
              <a:gd name="connsiteY1" fmla="*/ 2381 h 5375392"/>
              <a:gd name="connsiteX2" fmla="*/ 4178862 w 4178862"/>
              <a:gd name="connsiteY2" fmla="*/ 5375392 h 5375392"/>
              <a:gd name="connsiteX3" fmla="*/ 0 w 4178862"/>
              <a:gd name="connsiteY3" fmla="*/ 5374478 h 5375392"/>
              <a:gd name="connsiteX4" fmla="*/ 1005191 w 4178862"/>
              <a:gd name="connsiteY4" fmla="*/ 0 h 5375392"/>
              <a:gd name="connsiteX0" fmla="*/ 1002809 w 4178862"/>
              <a:gd name="connsiteY0" fmla="*/ 2382 h 5373011"/>
              <a:gd name="connsiteX1" fmla="*/ 4178862 w 4178862"/>
              <a:gd name="connsiteY1" fmla="*/ 0 h 5373011"/>
              <a:gd name="connsiteX2" fmla="*/ 4178862 w 4178862"/>
              <a:gd name="connsiteY2" fmla="*/ 5373011 h 5373011"/>
              <a:gd name="connsiteX3" fmla="*/ 0 w 4178862"/>
              <a:gd name="connsiteY3" fmla="*/ 5372097 h 5373011"/>
              <a:gd name="connsiteX4" fmla="*/ 1002809 w 4178862"/>
              <a:gd name="connsiteY4" fmla="*/ 2382 h 5373011"/>
              <a:gd name="connsiteX0" fmla="*/ 1002809 w 4178862"/>
              <a:gd name="connsiteY0" fmla="*/ 0 h 5373011"/>
              <a:gd name="connsiteX1" fmla="*/ 4178862 w 4178862"/>
              <a:gd name="connsiteY1" fmla="*/ 0 h 5373011"/>
              <a:gd name="connsiteX2" fmla="*/ 4178862 w 4178862"/>
              <a:gd name="connsiteY2" fmla="*/ 5373011 h 5373011"/>
              <a:gd name="connsiteX3" fmla="*/ 0 w 4178862"/>
              <a:gd name="connsiteY3" fmla="*/ 5372097 h 5373011"/>
              <a:gd name="connsiteX4" fmla="*/ 1002809 w 4178862"/>
              <a:gd name="connsiteY4" fmla="*/ 0 h 537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8862" h="5373011">
                <a:moveTo>
                  <a:pt x="1002809" y="0"/>
                </a:moveTo>
                <a:lnTo>
                  <a:pt x="4178862" y="0"/>
                </a:lnTo>
                <a:lnTo>
                  <a:pt x="4178862" y="5373011"/>
                </a:lnTo>
                <a:lnTo>
                  <a:pt x="0" y="5372097"/>
                </a:lnTo>
                <a:cubicBezTo>
                  <a:pt x="343001" y="3581398"/>
                  <a:pt x="659808" y="1790699"/>
                  <a:pt x="1002809"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en-US" dirty="0"/>
          </a:p>
        </p:txBody>
      </p:sp>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44779617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9" name="Rechteck 10">
            <a:extLst>
              <a:ext uri="{FF2B5EF4-FFF2-40B4-BE49-F238E27FC236}">
                <a16:creationId xmlns:a16="http://schemas.microsoft.com/office/drawing/2014/main" id="{30A676F1-2657-47B8-8A1E-D1C0060DD164}"/>
              </a:ext>
            </a:extLst>
          </p:cNvPr>
          <p:cNvSpPr/>
          <p:nvPr userDrawn="1"/>
        </p:nvSpPr>
        <p:spPr bwMode="grayWhite">
          <a:xfrm>
            <a:off x="4370020" y="1485128"/>
            <a:ext cx="7821980" cy="5372872"/>
          </a:xfrm>
          <a:custGeom>
            <a:avLst/>
            <a:gdLst>
              <a:gd name="connsiteX0" fmla="*/ 0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0 w 7821980"/>
              <a:gd name="connsiteY4" fmla="*/ 0 h 5372872"/>
              <a:gd name="connsiteX0" fmla="*/ 1741714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1741714 w 7821980"/>
              <a:gd name="connsiteY4" fmla="*/ 0 h 5372872"/>
              <a:gd name="connsiteX0" fmla="*/ 1074057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1074057 w 7821980"/>
              <a:gd name="connsiteY4" fmla="*/ 0 h 5372872"/>
              <a:gd name="connsiteX0" fmla="*/ 997857 w 7821980"/>
              <a:gd name="connsiteY0" fmla="*/ 6350 h 5372872"/>
              <a:gd name="connsiteX1" fmla="*/ 7821980 w 7821980"/>
              <a:gd name="connsiteY1" fmla="*/ 0 h 5372872"/>
              <a:gd name="connsiteX2" fmla="*/ 7821980 w 7821980"/>
              <a:gd name="connsiteY2" fmla="*/ 5372872 h 5372872"/>
              <a:gd name="connsiteX3" fmla="*/ 0 w 7821980"/>
              <a:gd name="connsiteY3" fmla="*/ 5372872 h 5372872"/>
              <a:gd name="connsiteX4" fmla="*/ 997857 w 7821980"/>
              <a:gd name="connsiteY4" fmla="*/ 6350 h 5372872"/>
              <a:gd name="connsiteX0" fmla="*/ 997857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997857 w 7821980"/>
              <a:gd name="connsiteY4" fmla="*/ 0 h 5372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1980" h="5372872">
                <a:moveTo>
                  <a:pt x="997857" y="0"/>
                </a:moveTo>
                <a:lnTo>
                  <a:pt x="7821980" y="0"/>
                </a:lnTo>
                <a:lnTo>
                  <a:pt x="7821980" y="5372872"/>
                </a:lnTo>
                <a:lnTo>
                  <a:pt x="0" y="5372872"/>
                </a:lnTo>
                <a:lnTo>
                  <a:pt x="997857" y="0"/>
                </a:lnTo>
                <a:close/>
              </a:path>
            </a:pathLst>
          </a:custGeom>
          <a:solidFill>
            <a:srgbClr val="E20074"/>
          </a:solidFill>
          <a:ln w="3019" cap="flat">
            <a:noFill/>
            <a:prstDash val="solid"/>
            <a:miter/>
          </a:ln>
        </p:spPr>
        <p:txBody>
          <a:bodyPr rtlCol="0" anchor="ctr"/>
          <a:lstStyle/>
          <a:p>
            <a:endParaRPr lang="en-US" dirty="0"/>
          </a:p>
        </p:txBody>
      </p:sp>
      <p:sp>
        <p:nvSpPr>
          <p:cNvPr id="2" name="Titel 1">
            <a:extLst>
              <a:ext uri="{FF2B5EF4-FFF2-40B4-BE49-F238E27FC236}">
                <a16:creationId xmlns:a16="http://schemas.microsoft.com/office/drawing/2014/main" id="{493F1334-0C30-417F-8C36-14E54C69E587}"/>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16762956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tx2"/>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38C1338-03E2-479A-84CD-1A9C778CC6CF}"/>
              </a:ext>
            </a:extLst>
          </p:cNvPr>
          <p:cNvSpPr>
            <a:spLocks noGrp="1"/>
          </p:cNvSpPr>
          <p:nvPr>
            <p:ph type="pic" sz="quarter" idx="12" hasCustomPrompt="1"/>
          </p:nvPr>
        </p:nvSpPr>
        <p:spPr bwMode="ltGray">
          <a:xfrm>
            <a:off x="10920536" y="0"/>
            <a:ext cx="1271464" cy="6858000"/>
          </a:xfrm>
          <a:custGeom>
            <a:avLst/>
            <a:gdLst>
              <a:gd name="connsiteX0" fmla="*/ 1271464 w 1271464"/>
              <a:gd name="connsiteY0" fmla="*/ 0 h 6858000"/>
              <a:gd name="connsiteX1" fmla="*/ 1271464 w 1271464"/>
              <a:gd name="connsiteY1" fmla="*/ 6858000 h 6858000"/>
              <a:gd name="connsiteX2" fmla="*/ 0 w 1271464"/>
              <a:gd name="connsiteY2" fmla="*/ 6858000 h 6858000"/>
            </a:gdLst>
            <a:ahLst/>
            <a:cxnLst>
              <a:cxn ang="0">
                <a:pos x="connsiteX0" y="connsiteY0"/>
              </a:cxn>
              <a:cxn ang="0">
                <a:pos x="connsiteX1" y="connsiteY1"/>
              </a:cxn>
              <a:cxn ang="0">
                <a:pos x="connsiteX2" y="connsiteY2"/>
              </a:cxn>
            </a:cxnLst>
            <a:rect l="l" t="t" r="r" b="b"/>
            <a:pathLst>
              <a:path w="1271464" h="6858000">
                <a:moveTo>
                  <a:pt x="1271464" y="0"/>
                </a:moveTo>
                <a:lnTo>
                  <a:pt x="1271464" y="6858000"/>
                </a:lnTo>
                <a:lnTo>
                  <a:pt x="0" y="6858000"/>
                </a:lnTo>
                <a:close/>
              </a:path>
            </a:pathLst>
          </a:custGeom>
          <a:solidFill>
            <a:schemeClr val="bg1"/>
          </a:solidFill>
        </p:spPr>
        <p:txBody>
          <a:bodyPr wrap="square" lIns="504000" tIns="1620000" bIns="0" anchor="ctr">
            <a:noAutofit/>
          </a:bodyPr>
          <a:lstStyle>
            <a:lvl1pPr marL="0" indent="0" algn="ctr" defTabSz="179388">
              <a:spcAft>
                <a:spcPts val="0"/>
              </a:spcAft>
              <a:buFont typeface="+mn-lt" panose="020B0604020202020204" pitchFamily="34" charset="0"/>
              <a:buNone/>
              <a:defRPr sz="1000">
                <a:solidFill>
                  <a:schemeClr val="bg2"/>
                </a:solidFill>
                <a:latin typeface="+mn-lt"/>
              </a:defRPr>
            </a:lvl1pPr>
            <a:lvl2pPr marL="0" indent="0" algn="ctr" defTabSz="179388">
              <a:spcAft>
                <a:spcPts val="0"/>
              </a:spcAft>
              <a:buFont typeface="+mn-lt" panose="020B0604020202020204" pitchFamily="34" charset="0"/>
              <a:buNone/>
              <a:defRPr sz="1000">
                <a:solidFill>
                  <a:schemeClr val="bg2"/>
                </a:solidFill>
                <a:latin typeface="+mn-lt"/>
              </a:defRPr>
            </a:lvl2pPr>
            <a:lvl3pPr marL="0" indent="0" algn="ctr" defTabSz="179388">
              <a:spcAft>
                <a:spcPts val="0"/>
              </a:spcAft>
              <a:buFont typeface="+mn-lt" panose="020B0604020202020204" pitchFamily="34" charset="0"/>
              <a:buNone/>
              <a:defRPr sz="1000">
                <a:solidFill>
                  <a:schemeClr val="bg2"/>
                </a:solidFill>
                <a:latin typeface="+mn-lt"/>
              </a:defRPr>
            </a:lvl3pPr>
            <a:lvl4pPr marL="0" indent="0" algn="ctr" defTabSz="179388">
              <a:spcAft>
                <a:spcPts val="0"/>
              </a:spcAft>
              <a:buFont typeface="+mn-lt" panose="020B0604020202020204" pitchFamily="34" charset="0"/>
              <a:buNone/>
              <a:defRPr sz="1000">
                <a:solidFill>
                  <a:schemeClr val="bg2"/>
                </a:solidFill>
                <a:latin typeface="+mn-lt"/>
              </a:defRPr>
            </a:lvl4pPr>
            <a:lvl5pPr marL="0" indent="0" algn="ctr" defTabSz="179388">
              <a:spcAft>
                <a:spcPts val="0"/>
              </a:spcAft>
              <a:buFont typeface="+mn-lt" panose="020B0604020202020204" pitchFamily="34" charset="0"/>
              <a:buNone/>
              <a:defRPr sz="1000">
                <a:solidFill>
                  <a:schemeClr val="bg2"/>
                </a:solidFill>
                <a:latin typeface="+mn-lt"/>
              </a:defRPr>
            </a:lvl5pPr>
            <a:lvl6pPr marL="0" indent="0" algn="ctr" defTabSz="179388">
              <a:spcAft>
                <a:spcPts val="0"/>
              </a:spcAft>
              <a:buFont typeface="+mn-lt" panose="020B0604020202020204" pitchFamily="34" charset="0"/>
              <a:buNone/>
              <a:defRPr sz="1000">
                <a:solidFill>
                  <a:schemeClr val="bg2"/>
                </a:solidFill>
                <a:latin typeface="+mn-lt"/>
              </a:defRPr>
            </a:lvl6pPr>
            <a:lvl7pPr marL="0" indent="0" algn="ctr" defTabSz="179388">
              <a:spcAft>
                <a:spcPts val="0"/>
              </a:spcAft>
              <a:buFont typeface="+mn-lt" panose="020B0604020202020204" pitchFamily="34" charset="0"/>
              <a:buNone/>
              <a:defRPr sz="1000">
                <a:solidFill>
                  <a:schemeClr val="bg2"/>
                </a:solidFill>
                <a:latin typeface="+mn-lt"/>
              </a:defRPr>
            </a:lvl7pPr>
            <a:lvl8pPr marL="0" indent="0" algn="ctr" defTabSz="179388">
              <a:spcAft>
                <a:spcPts val="0"/>
              </a:spcAft>
              <a:buFont typeface="+mn-lt" panose="020B0604020202020204" pitchFamily="34" charset="0"/>
              <a:buNone/>
              <a:defRPr sz="1000">
                <a:solidFill>
                  <a:schemeClr val="bg2"/>
                </a:solidFill>
                <a:latin typeface="+mn-lt"/>
              </a:defRPr>
            </a:lvl8pPr>
            <a:lvl9pPr marL="0" indent="0" algn="ctr" defTabSz="179388">
              <a:spcAft>
                <a:spcPts val="0"/>
              </a:spcAft>
              <a:buFont typeface="+mn-lt" panose="020B0604020202020204" pitchFamily="34" charset="0"/>
              <a:buNone/>
              <a:defRPr sz="1000">
                <a:solidFill>
                  <a:schemeClr val="bg2"/>
                </a:solidFill>
                <a:latin typeface="+mn-lt"/>
              </a:defRPr>
            </a:lvl9pPr>
          </a:lstStyle>
          <a:p>
            <a:pPr lvl="0"/>
            <a:r>
              <a:rPr lang="en-US" dirty="0"/>
              <a:t>White </a:t>
            </a:r>
            <a:br>
              <a:rPr lang="en-US" dirty="0"/>
            </a:br>
            <a:r>
              <a:rPr lang="en-US" dirty="0"/>
              <a:t>background </a:t>
            </a:r>
            <a:br>
              <a:rPr lang="en-US" dirty="0"/>
            </a:br>
            <a:r>
              <a:rPr lang="en-US" dirty="0"/>
              <a:t>or add gradient </a:t>
            </a:r>
            <a:br>
              <a:rPr lang="en-US" dirty="0"/>
            </a:br>
            <a:r>
              <a:rPr lang="en-US" dirty="0"/>
              <a:t>as a picture</a:t>
            </a:r>
          </a:p>
        </p:txBody>
      </p:sp>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422800" y="21348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Tree>
    <p:extLst>
      <p:ext uri="{BB962C8B-B14F-4D97-AF65-F5344CB8AC3E}">
        <p14:creationId xmlns:p14="http://schemas.microsoft.com/office/powerpoint/2010/main" val="1763271209"/>
      </p:ext>
    </p:extLst>
  </p:cSld>
  <p:clrMapOvr>
    <a:masterClrMapping/>
  </p:clrMapOvr>
  <p:extLst>
    <p:ext uri="{DCECCB84-F9BA-43D5-87BE-67443E8EF086}">
      <p15:sldGuideLst xmlns:p15="http://schemas.microsoft.com/office/powerpoint/2012/main">
        <p15:guide id="2" pos="780" userDrawn="1">
          <p15:clr>
            <a:srgbClr val="FBAE40"/>
          </p15:clr>
        </p15:guide>
        <p15:guide id="3" orient="horz" pos="132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FB304-618D-40B7-940D-69DE27A2196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513928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74525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long 02">
    <p:bg>
      <p:bgPr>
        <a:solidFill>
          <a:schemeClr val="tx2"/>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19DF1A20-2D08-4001-ACCD-157B201C6BA1}"/>
              </a:ext>
            </a:extLst>
          </p:cNvPr>
          <p:cNvSpPr>
            <a:spLocks noGrp="1"/>
          </p:cNvSpPr>
          <p:nvPr>
            <p:ph type="pic" sz="quarter" idx="10" hasCustomPrompt="1"/>
          </p:nvPr>
        </p:nvSpPr>
        <p:spPr bwMode="ltGray">
          <a:xfrm>
            <a:off x="0" y="2"/>
            <a:ext cx="6979050" cy="6857999"/>
          </a:xfrm>
          <a:custGeom>
            <a:avLst/>
            <a:gdLst>
              <a:gd name="connsiteX0" fmla="*/ 0 w 6979050"/>
              <a:gd name="connsiteY0" fmla="*/ 0 h 6857999"/>
              <a:gd name="connsiteX1" fmla="*/ 6979050 w 6979050"/>
              <a:gd name="connsiteY1" fmla="*/ 0 h 6857999"/>
              <a:gd name="connsiteX2" fmla="*/ 5721751 w 6979050"/>
              <a:gd name="connsiteY2" fmla="*/ 6857999 h 6857999"/>
              <a:gd name="connsiteX3" fmla="*/ 5718661 w 6979050"/>
              <a:gd name="connsiteY3" fmla="*/ 6857999 h 6857999"/>
              <a:gd name="connsiteX4" fmla="*/ 0 w 6979050"/>
              <a:gd name="connsiteY4" fmla="*/ 6856108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9050" h="6857999">
                <a:moveTo>
                  <a:pt x="0" y="0"/>
                </a:moveTo>
                <a:lnTo>
                  <a:pt x="6979050" y="0"/>
                </a:lnTo>
                <a:lnTo>
                  <a:pt x="5721751" y="6857999"/>
                </a:lnTo>
                <a:lnTo>
                  <a:pt x="5718661" y="6857999"/>
                </a:lnTo>
                <a:lnTo>
                  <a:pt x="0" y="6856108"/>
                </a:lnTo>
                <a:close/>
              </a:path>
            </a:pathLst>
          </a:custGeom>
          <a:solidFill>
            <a:schemeClr val="bg1"/>
          </a:solidFill>
        </p:spPr>
        <p:txBody>
          <a:bodyPr wrap="square" bIns="576000" anchor="ctr">
            <a:noAutofit/>
          </a:bodyPr>
          <a:lstStyle>
            <a:lvl1pPr marL="0" indent="0" algn="ctr">
              <a:spcAft>
                <a:spcPts val="0"/>
              </a:spcAft>
              <a:buFont typeface="Arial" panose="020B0604020202020204" pitchFamily="34" charset="0"/>
              <a:buNone/>
              <a:defRPr sz="1000">
                <a:solidFill>
                  <a:schemeClr val="bg2"/>
                </a:solidFill>
                <a:latin typeface="+mn-lt"/>
              </a:defRPr>
            </a:lvl1pPr>
            <a:lvl2pPr marL="0" indent="0" algn="ctr">
              <a:spcAft>
                <a:spcPts val="0"/>
              </a:spcAft>
              <a:buFont typeface="Arial"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Font typeface="Arial" panose="020B0604020202020204" pitchFamily="34" charset="0"/>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7176113" y="2566800"/>
            <a:ext cx="4392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7176113" y="4672800"/>
            <a:ext cx="4392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12" name="Grafik 11">
            <a:extLst>
              <a:ext uri="{FF2B5EF4-FFF2-40B4-BE49-F238E27FC236}">
                <a16:creationId xmlns:a16="http://schemas.microsoft.com/office/drawing/2014/main" id="{B6884327-CF81-4CE0-8B92-3E09E181C6F3}"/>
              </a:ext>
            </a:extLst>
          </p:cNvPr>
          <p:cNvPicPr>
            <a:picLocks noChangeAspect="1"/>
          </p:cNvPicPr>
          <p:nvPr userDrawn="1"/>
        </p:nvPicPr>
        <p:blipFill>
          <a:blip r:embed="rId2"/>
          <a:stretch>
            <a:fillRect/>
          </a:stretch>
        </p:blipFill>
        <p:spPr bwMode="black">
          <a:xfrm>
            <a:off x="6991200" y="5565600"/>
            <a:ext cx="3118173" cy="838800"/>
          </a:xfrm>
          <a:prstGeom prst="rect">
            <a:avLst/>
          </a:prstGeom>
        </p:spPr>
      </p:pic>
    </p:spTree>
    <p:extLst>
      <p:ext uri="{BB962C8B-B14F-4D97-AF65-F5344CB8AC3E}">
        <p14:creationId xmlns:p14="http://schemas.microsoft.com/office/powerpoint/2010/main" val="2713964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106633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4152653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a:xfrm>
            <a:off x="406400" y="333376"/>
            <a:ext cx="11328400" cy="411163"/>
          </a:xfrm>
        </p:spPr>
        <p:txBody>
          <a:bodyPr/>
          <a:lstStyle/>
          <a:p>
            <a:r>
              <a:rPr lang="hu-HU"/>
              <a:t>Mintacím szerkesztése</a:t>
            </a:r>
          </a:p>
        </p:txBody>
      </p:sp>
      <p:sp>
        <p:nvSpPr>
          <p:cNvPr id="3" name="Tartalom helye 2"/>
          <p:cNvSpPr>
            <a:spLocks noGrp="1"/>
          </p:cNvSpPr>
          <p:nvPr>
            <p:ph idx="1"/>
          </p:nvPr>
        </p:nvSpPr>
        <p:spPr>
          <a:xfrm>
            <a:off x="406400" y="1773238"/>
            <a:ext cx="11328400" cy="4284662"/>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a:xfrm>
            <a:off x="9072034" y="6432551"/>
            <a:ext cx="2400300" cy="136525"/>
          </a:xfrm>
        </p:spPr>
        <p:txBody>
          <a:bodyPr/>
          <a:lstStyle>
            <a:lvl1pPr>
              <a:defRPr/>
            </a:lvl1pPr>
          </a:lstStyle>
          <a:p>
            <a:endParaRPr lang="en-US" altLang="hu-HU">
              <a:solidFill>
                <a:srgbClr val="000000"/>
              </a:solidFill>
            </a:endParaRPr>
          </a:p>
        </p:txBody>
      </p:sp>
      <p:sp>
        <p:nvSpPr>
          <p:cNvPr id="5" name="Élőláb helye 4"/>
          <p:cNvSpPr>
            <a:spLocks noGrp="1"/>
          </p:cNvSpPr>
          <p:nvPr>
            <p:ph type="ftr" sz="quarter" idx="11"/>
          </p:nvPr>
        </p:nvSpPr>
        <p:spPr>
          <a:xfrm>
            <a:off x="3409951" y="6432551"/>
            <a:ext cx="5469467" cy="136525"/>
          </a:xfrm>
        </p:spPr>
        <p:txBody>
          <a:bodyPr/>
          <a:lstStyle>
            <a:lvl1pPr>
              <a:defRPr/>
            </a:lvl1pPr>
          </a:lstStyle>
          <a:p>
            <a:r>
              <a:rPr lang="en-US" altLang="hu-HU">
                <a:solidFill>
                  <a:srgbClr val="000000"/>
                </a:solidFill>
              </a:rPr>
              <a:t>public | Barizs Dániel | Operációs rendszerek| 2022. 10. 19, 26</a:t>
            </a:r>
          </a:p>
        </p:txBody>
      </p:sp>
      <p:sp>
        <p:nvSpPr>
          <p:cNvPr id="6" name="Dia számának helye 5"/>
          <p:cNvSpPr>
            <a:spLocks noGrp="1"/>
          </p:cNvSpPr>
          <p:nvPr>
            <p:ph type="sldNum" sz="quarter" idx="12"/>
          </p:nvPr>
        </p:nvSpPr>
        <p:spPr>
          <a:xfrm>
            <a:off x="11387668" y="6432551"/>
            <a:ext cx="385233" cy="136525"/>
          </a:xfrm>
        </p:spPr>
        <p:txBody>
          <a:bodyPr/>
          <a:lstStyle>
            <a:lvl1pPr>
              <a:defRPr/>
            </a:lvl1pPr>
          </a:lstStyle>
          <a:p>
            <a:fld id="{0DA2CC0B-684C-4317-AB25-963471335F31}" type="slidenum">
              <a:rPr lang="en-US" altLang="hu-HU">
                <a:solidFill>
                  <a:srgbClr val="000000"/>
                </a:solidFill>
              </a:rPr>
              <a:pPr/>
              <a:t>‹#›</a:t>
            </a:fld>
            <a:endParaRPr lang="en-US" altLang="hu-HU">
              <a:solidFill>
                <a:srgbClr val="000000"/>
              </a:solidFill>
            </a:endParaRPr>
          </a:p>
        </p:txBody>
      </p:sp>
    </p:spTree>
    <p:extLst>
      <p:ext uri="{BB962C8B-B14F-4D97-AF65-F5344CB8AC3E}">
        <p14:creationId xmlns:p14="http://schemas.microsoft.com/office/powerpoint/2010/main" val="2288826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long 01">
    <p:bg>
      <p:bgPr>
        <a:solidFill>
          <a:schemeClr val="tx2"/>
        </a:solidFill>
        <a:effectLst/>
      </p:bgPr>
    </p:bg>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E537E5-6A69-47B9-989E-756E805FCE6F}"/>
              </a:ext>
            </a:extLst>
          </p:cNvPr>
          <p:cNvSpPr>
            <a:spLocks noGrp="1"/>
          </p:cNvSpPr>
          <p:nvPr>
            <p:ph type="pic" sz="quarter" idx="10" hasCustomPrompt="1"/>
          </p:nvPr>
        </p:nvSpPr>
        <p:spPr bwMode="ltGray">
          <a:xfrm>
            <a:off x="1991664" y="0"/>
            <a:ext cx="10200336" cy="6858000"/>
          </a:xfrm>
          <a:custGeom>
            <a:avLst/>
            <a:gdLst>
              <a:gd name="connsiteX0" fmla="*/ 0 w 10200336"/>
              <a:gd name="connsiteY0" fmla="*/ 0 h 6858000"/>
              <a:gd name="connsiteX1" fmla="*/ 10200336 w 10200336"/>
              <a:gd name="connsiteY1" fmla="*/ 0 h 6858000"/>
              <a:gd name="connsiteX2" fmla="*/ 10200336 w 10200336"/>
              <a:gd name="connsiteY2" fmla="*/ 6858000 h 6858000"/>
              <a:gd name="connsiteX3" fmla="*/ 4471274 w 10200336"/>
              <a:gd name="connsiteY3" fmla="*/ 6858000 h 6858000"/>
              <a:gd name="connsiteX4" fmla="*/ 0 w 1020033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0336" h="6858000">
                <a:moveTo>
                  <a:pt x="0" y="0"/>
                </a:moveTo>
                <a:lnTo>
                  <a:pt x="10200336" y="0"/>
                </a:lnTo>
                <a:lnTo>
                  <a:pt x="10200336" y="6858000"/>
                </a:lnTo>
                <a:lnTo>
                  <a:pt x="4471274" y="6858000"/>
                </a:lnTo>
                <a:cubicBezTo>
                  <a:pt x="4990624" y="2752725"/>
                  <a:pt x="1814275" y="495300"/>
                  <a:pt x="0" y="0"/>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624008" y="2926800"/>
            <a:ext cx="4824000" cy="1728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624008" y="4820400"/>
            <a:ext cx="482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107686502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long 02">
    <p:bg>
      <p:bgPr>
        <a:solidFill>
          <a:schemeClr val="tx2"/>
        </a:solidFill>
        <a:effectLst/>
      </p:bgPr>
    </p:b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FB02DD6B-E717-464F-A3B5-917B8740A66D}"/>
              </a:ext>
            </a:extLst>
          </p:cNvPr>
          <p:cNvSpPr>
            <a:spLocks noGrp="1"/>
          </p:cNvSpPr>
          <p:nvPr>
            <p:ph type="pic" sz="quarter" idx="10" hasCustomPrompt="1"/>
          </p:nvPr>
        </p:nvSpPr>
        <p:spPr bwMode="ltGray">
          <a:xfrm>
            <a:off x="0" y="0"/>
            <a:ext cx="9327210" cy="6858000"/>
          </a:xfrm>
          <a:custGeom>
            <a:avLst/>
            <a:gdLst>
              <a:gd name="connsiteX0" fmla="*/ 0 w 9327210"/>
              <a:gd name="connsiteY0" fmla="*/ 0 h 6858000"/>
              <a:gd name="connsiteX1" fmla="*/ 9327210 w 9327210"/>
              <a:gd name="connsiteY1" fmla="*/ 0 h 6858000"/>
              <a:gd name="connsiteX2" fmla="*/ 9235979 w 9327210"/>
              <a:gd name="connsiteY2" fmla="*/ 25804 h 6858000"/>
              <a:gd name="connsiteX3" fmla="*/ 4808914 w 9327210"/>
              <a:gd name="connsiteY3" fmla="*/ 6019305 h 6858000"/>
              <a:gd name="connsiteX4" fmla="*/ 4841444 w 9327210"/>
              <a:gd name="connsiteY4" fmla="*/ 6660953 h 6858000"/>
              <a:gd name="connsiteX5" fmla="*/ 4866583 w 9327210"/>
              <a:gd name="connsiteY5" fmla="*/ 6858000 h 6858000"/>
              <a:gd name="connsiteX6" fmla="*/ 0 w 93272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7210" h="6858000">
                <a:moveTo>
                  <a:pt x="0" y="0"/>
                </a:moveTo>
                <a:lnTo>
                  <a:pt x="9327210" y="0"/>
                </a:lnTo>
                <a:lnTo>
                  <a:pt x="9235979" y="25804"/>
                </a:lnTo>
                <a:cubicBezTo>
                  <a:pt x="6671162" y="820372"/>
                  <a:pt x="4808914" y="3203228"/>
                  <a:pt x="4808914" y="6019305"/>
                </a:cubicBezTo>
                <a:cubicBezTo>
                  <a:pt x="4808914" y="6235927"/>
                  <a:pt x="4819934" y="6449984"/>
                  <a:pt x="4841444" y="6660953"/>
                </a:cubicBezTo>
                <a:lnTo>
                  <a:pt x="4866583" y="6858000"/>
                </a:lnTo>
                <a:lnTo>
                  <a:pt x="0" y="6858000"/>
                </a:lnTo>
                <a:close/>
              </a:path>
            </a:pathLst>
          </a:custGeom>
          <a:solidFill>
            <a:schemeClr val="bg1"/>
          </a:solidFill>
        </p:spPr>
        <p:txBody>
          <a:bodyPr wrap="square" bIns="576000" anchor="ctr">
            <a:noAutofit/>
          </a:bodyPr>
          <a:lstStyle>
            <a:lvl1pPr marL="0" indent="0" algn="ctr">
              <a:spcAft>
                <a:spcPts val="0"/>
              </a:spcAft>
              <a:buFont typeface="Arial" panose="020B0604020202020204" pitchFamily="34" charset="0"/>
              <a:buNone/>
              <a:defRPr sz="1000">
                <a:solidFill>
                  <a:schemeClr val="bg2"/>
                </a:solidFill>
                <a:latin typeface="+mn-lt"/>
              </a:defRPr>
            </a:lvl1pPr>
            <a:lvl2pPr marL="0" indent="0" algn="ctr">
              <a:spcAft>
                <a:spcPts val="0"/>
              </a:spcAft>
              <a:buFont typeface="Arial"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Font typeface="Arial" panose="020B0604020202020204" pitchFamily="34" charset="0"/>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6238800" y="2710800"/>
            <a:ext cx="5328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6238800" y="4820400"/>
            <a:ext cx="5328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12" name="Grafik 11">
            <a:extLst>
              <a:ext uri="{FF2B5EF4-FFF2-40B4-BE49-F238E27FC236}">
                <a16:creationId xmlns:a16="http://schemas.microsoft.com/office/drawing/2014/main" id="{B6884327-CF81-4CE0-8B92-3E09E181C6F3}"/>
              </a:ext>
            </a:extLst>
          </p:cNvPr>
          <p:cNvPicPr>
            <a:picLocks noChangeAspect="1"/>
          </p:cNvPicPr>
          <p:nvPr userDrawn="1"/>
        </p:nvPicPr>
        <p:blipFill>
          <a:blip r:embed="rId2"/>
          <a:stretch>
            <a:fillRect/>
          </a:stretch>
        </p:blipFill>
        <p:spPr bwMode="black">
          <a:xfrm>
            <a:off x="6058874" y="5568331"/>
            <a:ext cx="3118173" cy="838800"/>
          </a:xfrm>
          <a:prstGeom prst="rect">
            <a:avLst/>
          </a:prstGeom>
        </p:spPr>
      </p:pic>
    </p:spTree>
    <p:extLst>
      <p:ext uri="{BB962C8B-B14F-4D97-AF65-F5344CB8AC3E}">
        <p14:creationId xmlns:p14="http://schemas.microsoft.com/office/powerpoint/2010/main" val="1355740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hort 01">
    <p:bg>
      <p:bgPr>
        <a:solidFill>
          <a:schemeClr val="tx2"/>
        </a:solidFill>
        <a:effectLst/>
      </p:bgPr>
    </p:bg>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6958CFB5-8C1F-4436-8F1F-5807AE5B9F8A}"/>
              </a:ext>
            </a:extLst>
          </p:cNvPr>
          <p:cNvSpPr>
            <a:spLocks noGrp="1"/>
          </p:cNvSpPr>
          <p:nvPr>
            <p:ph type="pic" sz="quarter" idx="12" hasCustomPrompt="1"/>
          </p:nvPr>
        </p:nvSpPr>
        <p:spPr bwMode="ltGray">
          <a:xfrm>
            <a:off x="6073594" y="0"/>
            <a:ext cx="6118406" cy="6858000"/>
          </a:xfrm>
          <a:custGeom>
            <a:avLst/>
            <a:gdLst>
              <a:gd name="connsiteX0" fmla="*/ 20730 w 6118406"/>
              <a:gd name="connsiteY0" fmla="*/ 0 h 6858000"/>
              <a:gd name="connsiteX1" fmla="*/ 6118406 w 6118406"/>
              <a:gd name="connsiteY1" fmla="*/ 0 h 6858000"/>
              <a:gd name="connsiteX2" fmla="*/ 6118406 w 6118406"/>
              <a:gd name="connsiteY2" fmla="*/ 6858000 h 6858000"/>
              <a:gd name="connsiteX3" fmla="*/ 0 w 6118406"/>
              <a:gd name="connsiteY3" fmla="*/ 6858000 h 6858000"/>
              <a:gd name="connsiteX4" fmla="*/ 8120 w 6118406"/>
              <a:gd name="connsiteY4" fmla="*/ 6843935 h 6858000"/>
              <a:gd name="connsiteX5" fmla="*/ 881170 w 6118406"/>
              <a:gd name="connsiteY5" fmla="*/ 3409705 h 6858000"/>
              <a:gd name="connsiteX6" fmla="*/ 167863 w 6118406"/>
              <a:gd name="connsiteY6" fmla="*/ 2861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8406" h="6858000">
                <a:moveTo>
                  <a:pt x="20730" y="0"/>
                </a:moveTo>
                <a:lnTo>
                  <a:pt x="6118406" y="0"/>
                </a:lnTo>
                <a:lnTo>
                  <a:pt x="6118406" y="6858000"/>
                </a:lnTo>
                <a:lnTo>
                  <a:pt x="0" y="6858000"/>
                </a:lnTo>
                <a:lnTo>
                  <a:pt x="8120" y="6843935"/>
                </a:lnTo>
                <a:cubicBezTo>
                  <a:pt x="564903" y="5823066"/>
                  <a:pt x="881170" y="4653173"/>
                  <a:pt x="881170" y="3409705"/>
                </a:cubicBezTo>
                <a:cubicBezTo>
                  <a:pt x="881170" y="2290585"/>
                  <a:pt x="624994" y="1231061"/>
                  <a:pt x="167863" y="286132"/>
                </a:cubicBez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623392" y="4820400"/>
            <a:ext cx="529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623392" y="2350800"/>
            <a:ext cx="5292000" cy="2304000"/>
          </a:xfrm>
        </p:spPr>
        <p:txBody>
          <a:bodyPr lIns="0" bIns="0" anchor="b"/>
          <a:lstStyle>
            <a:lvl1pPr algn="l">
              <a:lnSpc>
                <a:spcPct val="90000"/>
              </a:lnSpc>
              <a:defRPr sz="5400">
                <a:solidFill>
                  <a:schemeClr val="bg1"/>
                </a:solidFill>
              </a:defRPr>
            </a:lvl1pPr>
          </a:lstStyle>
          <a:p>
            <a:r>
              <a:rPr lang="en-US" noProof="0" dirty="0"/>
              <a:t>Title of presentation</a:t>
            </a:r>
            <a:endParaRPr lang="en-US" dirty="0"/>
          </a:p>
        </p:txBody>
      </p:sp>
      <p:pic>
        <p:nvPicPr>
          <p:cNvPr id="11" name="Grafik 10">
            <a:extLst>
              <a:ext uri="{FF2B5EF4-FFF2-40B4-BE49-F238E27FC236}">
                <a16:creationId xmlns:a16="http://schemas.microsoft.com/office/drawing/2014/main" id="{F4458495-9BCF-48EA-A471-D7D29613CC96}"/>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3843396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hort 02">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240016" y="2638800"/>
            <a:ext cx="5328000" cy="2016000"/>
          </a:xfrm>
        </p:spPr>
        <p:txBody>
          <a:bodyPr l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240016" y="4820400"/>
            <a:ext cx="5328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7" name="Bildplatzhalter 6">
            <a:extLst>
              <a:ext uri="{FF2B5EF4-FFF2-40B4-BE49-F238E27FC236}">
                <a16:creationId xmlns:a16="http://schemas.microsoft.com/office/drawing/2014/main" id="{05CDD108-9D7B-4ACC-B30A-C902043893F7}"/>
              </a:ext>
            </a:extLst>
          </p:cNvPr>
          <p:cNvSpPr>
            <a:spLocks noGrp="1"/>
          </p:cNvSpPr>
          <p:nvPr>
            <p:ph type="pic" sz="quarter" idx="12" hasCustomPrompt="1"/>
          </p:nvPr>
        </p:nvSpPr>
        <p:spPr bwMode="ltGray">
          <a:xfrm>
            <a:off x="0" y="0"/>
            <a:ext cx="6120000" cy="6858000"/>
          </a:xfrm>
          <a:custGeom>
            <a:avLst/>
            <a:gdLst>
              <a:gd name="connsiteX0" fmla="*/ 0 w 6120000"/>
              <a:gd name="connsiteY0" fmla="*/ 0 h 6858000"/>
              <a:gd name="connsiteX1" fmla="*/ 6098154 w 6120000"/>
              <a:gd name="connsiteY1" fmla="*/ 0 h 6858000"/>
              <a:gd name="connsiteX2" fmla="*/ 5965018 w 6120000"/>
              <a:gd name="connsiteY2" fmla="*/ 259205 h 6858000"/>
              <a:gd name="connsiteX3" fmla="*/ 5246829 w 6120000"/>
              <a:gd name="connsiteY3" fmla="*/ 3407734 h 6858000"/>
              <a:gd name="connsiteX4" fmla="*/ 5965018 w 6120000"/>
              <a:gd name="connsiteY4" fmla="*/ 6556263 h 6858000"/>
              <a:gd name="connsiteX5" fmla="*/ 6120000 w 6120000"/>
              <a:gd name="connsiteY5" fmla="*/ 6858000 h 6858000"/>
              <a:gd name="connsiteX6" fmla="*/ 0 w 6120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0000" h="6858000">
                <a:moveTo>
                  <a:pt x="0" y="0"/>
                </a:moveTo>
                <a:lnTo>
                  <a:pt x="6098154" y="0"/>
                </a:lnTo>
                <a:lnTo>
                  <a:pt x="5965018" y="259205"/>
                </a:lnTo>
                <a:cubicBezTo>
                  <a:pt x="5504759" y="1211683"/>
                  <a:pt x="5246829" y="2279673"/>
                  <a:pt x="5246829" y="3407734"/>
                </a:cubicBezTo>
                <a:cubicBezTo>
                  <a:pt x="5246829" y="4535796"/>
                  <a:pt x="5504759" y="5603786"/>
                  <a:pt x="5965018" y="6556263"/>
                </a:cubicBezTo>
                <a:lnTo>
                  <a:pt x="6120000"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pic>
        <p:nvPicPr>
          <p:cNvPr id="9" name="Grafik 8">
            <a:extLst>
              <a:ext uri="{FF2B5EF4-FFF2-40B4-BE49-F238E27FC236}">
                <a16:creationId xmlns:a16="http://schemas.microsoft.com/office/drawing/2014/main" id="{267426D4-666C-4EDA-B527-ED808094166C}"/>
              </a:ext>
            </a:extLst>
          </p:cNvPr>
          <p:cNvPicPr>
            <a:picLocks noChangeAspect="1"/>
          </p:cNvPicPr>
          <p:nvPr userDrawn="1"/>
        </p:nvPicPr>
        <p:blipFill>
          <a:blip r:embed="rId2"/>
          <a:stretch>
            <a:fillRect/>
          </a:stretch>
        </p:blipFill>
        <p:spPr bwMode="black">
          <a:xfrm>
            <a:off x="6058874" y="5568331"/>
            <a:ext cx="3118173" cy="838800"/>
          </a:xfrm>
          <a:prstGeom prst="rect">
            <a:avLst/>
          </a:prstGeom>
        </p:spPr>
      </p:pic>
    </p:spTree>
    <p:extLst>
      <p:ext uri="{BB962C8B-B14F-4D97-AF65-F5344CB8AC3E}">
        <p14:creationId xmlns:p14="http://schemas.microsoft.com/office/powerpoint/2010/main" val="129051846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01">
    <p:bg>
      <p:bgPr>
        <a:solidFill>
          <a:schemeClr val="tx2"/>
        </a:solidFill>
        <a:effectLst/>
      </p:bgPr>
    </p:b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D28D2AA0-1F0D-4D8F-9B2D-220CA5417125}"/>
              </a:ext>
            </a:extLst>
          </p:cNvPr>
          <p:cNvSpPr>
            <a:spLocks noGrp="1"/>
          </p:cNvSpPr>
          <p:nvPr>
            <p:ph type="pic" sz="quarter" idx="12" hasCustomPrompt="1"/>
          </p:nvPr>
        </p:nvSpPr>
        <p:spPr bwMode="ltGray">
          <a:xfrm>
            <a:off x="0" y="0"/>
            <a:ext cx="4386108" cy="6858000"/>
          </a:xfrm>
          <a:custGeom>
            <a:avLst/>
            <a:gdLst>
              <a:gd name="connsiteX0" fmla="*/ 0 w 4386108"/>
              <a:gd name="connsiteY0" fmla="*/ 0 h 6858000"/>
              <a:gd name="connsiteX1" fmla="*/ 4386108 w 4386108"/>
              <a:gd name="connsiteY1" fmla="*/ 0 h 6858000"/>
              <a:gd name="connsiteX2" fmla="*/ 4298433 w 4386108"/>
              <a:gd name="connsiteY2" fmla="*/ 111568 h 6858000"/>
              <a:gd name="connsiteX3" fmla="*/ 3196914 w 4386108"/>
              <a:gd name="connsiteY3" fmla="*/ 3429000 h 6858000"/>
              <a:gd name="connsiteX4" fmla="*/ 4298433 w 4386108"/>
              <a:gd name="connsiteY4" fmla="*/ 6746432 h 6858000"/>
              <a:gd name="connsiteX5" fmla="*/ 4386108 w 4386108"/>
              <a:gd name="connsiteY5" fmla="*/ 6858000 h 6858000"/>
              <a:gd name="connsiteX6" fmla="*/ 0 w 438610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108" h="6858000">
                <a:moveTo>
                  <a:pt x="0" y="0"/>
                </a:moveTo>
                <a:lnTo>
                  <a:pt x="4386108" y="0"/>
                </a:lnTo>
                <a:lnTo>
                  <a:pt x="4298433" y="111568"/>
                </a:lnTo>
                <a:cubicBezTo>
                  <a:pt x="3606609" y="1036646"/>
                  <a:pt x="3196914" y="2184979"/>
                  <a:pt x="3196914" y="3429000"/>
                </a:cubicBezTo>
                <a:cubicBezTo>
                  <a:pt x="3196914" y="4673022"/>
                  <a:pt x="3606609" y="5821354"/>
                  <a:pt x="4298433" y="6746432"/>
                </a:cubicBezTo>
                <a:lnTo>
                  <a:pt x="4386108"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4152113" y="1918800"/>
            <a:ext cx="7416000" cy="504000"/>
          </a:xfrm>
        </p:spPr>
        <p:txBody>
          <a:bodyPr anchor="b"/>
          <a:lstStyle>
            <a:lvl1pPr>
              <a:lnSpc>
                <a:spcPct val="90000"/>
              </a:lnSpc>
              <a:defRPr sz="4000">
                <a:solidFill>
                  <a:schemeClr val="bg1"/>
                </a:solidFill>
              </a:defRPr>
            </a:lvl1pPr>
          </a:lstStyle>
          <a:p>
            <a:pPr lvl="0"/>
            <a:r>
              <a:rPr lang="en-US" dirty="0"/>
              <a:t>00</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4151784" y="2494800"/>
            <a:ext cx="7416000" cy="2448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85256003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02">
    <p:bg>
      <p:bgPr>
        <a:solidFill>
          <a:schemeClr val="tx2"/>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B41BDEBC-6FA6-4476-95D8-2B2706F2051B}"/>
              </a:ext>
            </a:extLst>
          </p:cNvPr>
          <p:cNvSpPr>
            <a:spLocks noGrp="1"/>
          </p:cNvSpPr>
          <p:nvPr>
            <p:ph type="pic" sz="quarter" idx="12" hasCustomPrompt="1"/>
          </p:nvPr>
        </p:nvSpPr>
        <p:spPr bwMode="ltGray">
          <a:xfrm>
            <a:off x="5747654" y="0"/>
            <a:ext cx="6444347" cy="6858000"/>
          </a:xfrm>
          <a:custGeom>
            <a:avLst/>
            <a:gdLst>
              <a:gd name="connsiteX0" fmla="*/ 46363 w 6444347"/>
              <a:gd name="connsiteY0" fmla="*/ 0 h 6858000"/>
              <a:gd name="connsiteX1" fmla="*/ 6444347 w 6444347"/>
              <a:gd name="connsiteY1" fmla="*/ 0 h 6858000"/>
              <a:gd name="connsiteX2" fmla="*/ 6444347 w 6444347"/>
              <a:gd name="connsiteY2" fmla="*/ 6858000 h 6858000"/>
              <a:gd name="connsiteX3" fmla="*/ 0 w 6444347"/>
              <a:gd name="connsiteY3" fmla="*/ 6858000 h 6858000"/>
              <a:gd name="connsiteX4" fmla="*/ 46363 w 64443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4347" h="6858000">
                <a:moveTo>
                  <a:pt x="46363" y="0"/>
                </a:moveTo>
                <a:lnTo>
                  <a:pt x="6444347" y="0"/>
                </a:lnTo>
                <a:lnTo>
                  <a:pt x="6444347" y="6858000"/>
                </a:lnTo>
                <a:lnTo>
                  <a:pt x="0" y="6858000"/>
                </a:lnTo>
                <a:cubicBezTo>
                  <a:pt x="1793454" y="3492500"/>
                  <a:pt x="196009" y="520700"/>
                  <a:pt x="46363" y="0"/>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624000" y="1918800"/>
            <a:ext cx="5472000" cy="504000"/>
          </a:xfrm>
        </p:spPr>
        <p:txBody>
          <a:bodyPr anchor="b"/>
          <a:lstStyle>
            <a:lvl1pPr>
              <a:defRPr sz="4000">
                <a:solidFill>
                  <a:schemeClr val="bg1"/>
                </a:solidFill>
              </a:defRPr>
            </a:lvl1pPr>
          </a:lstStyle>
          <a:p>
            <a:pPr lvl="0"/>
            <a:r>
              <a:rPr lang="en-US" dirty="0"/>
              <a:t>00</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624000" y="2487600"/>
            <a:ext cx="5472000" cy="2520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375129879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03">
    <p:bg>
      <p:bgPr>
        <a:solidFill>
          <a:schemeClr val="tx2"/>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0A2E5588-AEC6-4E34-BA4C-827EC78D7952}"/>
              </a:ext>
            </a:extLst>
          </p:cNvPr>
          <p:cNvSpPr>
            <a:spLocks noGrp="1"/>
          </p:cNvSpPr>
          <p:nvPr>
            <p:ph type="pic" sz="quarter" idx="12" hasCustomPrompt="1"/>
          </p:nvPr>
        </p:nvSpPr>
        <p:spPr bwMode="ltGray">
          <a:xfrm>
            <a:off x="2" y="0"/>
            <a:ext cx="12191998" cy="6858000"/>
          </a:xfrm>
          <a:custGeom>
            <a:avLst/>
            <a:gdLst>
              <a:gd name="connsiteX0" fmla="*/ 4770500 w 12191998"/>
              <a:gd name="connsiteY0" fmla="*/ 0 h 6858000"/>
              <a:gd name="connsiteX1" fmla="*/ 12191998 w 12191998"/>
              <a:gd name="connsiteY1" fmla="*/ 0 h 6858000"/>
              <a:gd name="connsiteX2" fmla="*/ 12191998 w 12191998"/>
              <a:gd name="connsiteY2" fmla="*/ 6858000 h 6858000"/>
              <a:gd name="connsiteX3" fmla="*/ 0 w 12191998"/>
              <a:gd name="connsiteY3" fmla="*/ 6858000 h 6858000"/>
              <a:gd name="connsiteX4" fmla="*/ 0 w 12191998"/>
              <a:gd name="connsiteY4" fmla="*/ 4582554 h 6858000"/>
              <a:gd name="connsiteX5" fmla="*/ 33987 w 12191998"/>
              <a:gd name="connsiteY5" fmla="*/ 4613444 h 6858000"/>
              <a:gd name="connsiteX6" fmla="*/ 2150404 w 12191998"/>
              <a:gd name="connsiteY6" fmla="*/ 5373217 h 6858000"/>
              <a:gd name="connsiteX7" fmla="*/ 5477619 w 12191998"/>
              <a:gd name="connsiteY7" fmla="*/ 2046003 h 6858000"/>
              <a:gd name="connsiteX8" fmla="*/ 4909383 w 12191998"/>
              <a:gd name="connsiteY8" fmla="*/ 1857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8" h="6858000">
                <a:moveTo>
                  <a:pt x="4770500" y="0"/>
                </a:moveTo>
                <a:lnTo>
                  <a:pt x="12191998" y="0"/>
                </a:lnTo>
                <a:lnTo>
                  <a:pt x="12191998" y="6858000"/>
                </a:lnTo>
                <a:lnTo>
                  <a:pt x="0" y="6858000"/>
                </a:lnTo>
                <a:lnTo>
                  <a:pt x="0" y="4582554"/>
                </a:lnTo>
                <a:lnTo>
                  <a:pt x="33987" y="4613444"/>
                </a:lnTo>
                <a:cubicBezTo>
                  <a:pt x="609126" y="5088090"/>
                  <a:pt x="1346467" y="5373217"/>
                  <a:pt x="2150404" y="5373217"/>
                </a:cubicBezTo>
                <a:cubicBezTo>
                  <a:pt x="3987974" y="5373217"/>
                  <a:pt x="5477619" y="3883573"/>
                  <a:pt x="5477619" y="2046003"/>
                </a:cubicBezTo>
                <a:cubicBezTo>
                  <a:pt x="5477619" y="1356914"/>
                  <a:pt x="5268137" y="716753"/>
                  <a:pt x="4909383" y="185726"/>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623392" y="980313"/>
            <a:ext cx="4212000" cy="504000"/>
          </a:xfrm>
        </p:spPr>
        <p:txBody>
          <a:bodyPr anchor="b"/>
          <a:lstStyle>
            <a:lvl1pPr>
              <a:defRPr sz="4000">
                <a:solidFill>
                  <a:schemeClr val="bg1"/>
                </a:solidFill>
              </a:defRPr>
            </a:lvl1pPr>
          </a:lstStyle>
          <a:p>
            <a:pPr lvl="0"/>
            <a:r>
              <a:rPr lang="en-US" dirty="0"/>
              <a:t>00</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623392" y="1540800"/>
            <a:ext cx="4212000" cy="2052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3241871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hort 01">
    <p:bg>
      <p:bgPr>
        <a:solidFill>
          <a:schemeClr val="tx2"/>
        </a:solidFill>
        <a:effectLst/>
      </p:bgPr>
    </p:bg>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7981B2F9-E477-4910-B6C8-B4166311C899}"/>
              </a:ext>
            </a:extLst>
          </p:cNvPr>
          <p:cNvSpPr>
            <a:spLocks noGrp="1"/>
          </p:cNvSpPr>
          <p:nvPr>
            <p:ph type="pic" sz="quarter" idx="12" hasCustomPrompt="1"/>
          </p:nvPr>
        </p:nvSpPr>
        <p:spPr bwMode="ltGray">
          <a:xfrm>
            <a:off x="0" y="0"/>
            <a:ext cx="12192000" cy="6858000"/>
          </a:xfrm>
          <a:custGeom>
            <a:avLst/>
            <a:gdLst>
              <a:gd name="connsiteX0" fmla="*/ 0 w 12192000"/>
              <a:gd name="connsiteY0" fmla="*/ 2067877 h 6858000"/>
              <a:gd name="connsiteX1" fmla="*/ 952 w 12192000"/>
              <a:gd name="connsiteY1" fmla="*/ 6858000 h 6858000"/>
              <a:gd name="connsiteX2" fmla="*/ 0 w 12192000"/>
              <a:gd name="connsiteY2" fmla="*/ 6858000 h 6858000"/>
              <a:gd name="connsiteX3" fmla="*/ 0 w 12192000"/>
              <a:gd name="connsiteY3" fmla="*/ 0 h 6858000"/>
              <a:gd name="connsiteX4" fmla="*/ 12192000 w 12192000"/>
              <a:gd name="connsiteY4" fmla="*/ 0 h 6858000"/>
              <a:gd name="connsiteX5" fmla="*/ 12192000 w 12192000"/>
              <a:gd name="connsiteY5" fmla="*/ 6858000 h 6858000"/>
              <a:gd name="connsiteX6" fmla="*/ 952 w 12192000"/>
              <a:gd name="connsiteY6" fmla="*/ 6858000 h 6858000"/>
              <a:gd name="connsiteX7" fmla="*/ 5554980 w 12192000"/>
              <a:gd name="connsiteY7" fmla="*/ 6857999 h 6858000"/>
              <a:gd name="connsiteX8" fmla="*/ 6454140 w 12192000"/>
              <a:gd name="connsiteY8" fmla="*/ 2067877 h 6858000"/>
              <a:gd name="connsiteX9" fmla="*/ 0 w 12192000"/>
              <a:gd name="connsiteY9" fmla="*/ 20678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2067877"/>
                </a:moveTo>
                <a:cubicBezTo>
                  <a:pt x="317" y="3664585"/>
                  <a:pt x="635" y="5261292"/>
                  <a:pt x="952" y="6858000"/>
                </a:cubicBezTo>
                <a:lnTo>
                  <a:pt x="0" y="6858000"/>
                </a:lnTo>
                <a:close/>
                <a:moveTo>
                  <a:pt x="0" y="0"/>
                </a:moveTo>
                <a:lnTo>
                  <a:pt x="12192000" y="0"/>
                </a:lnTo>
                <a:lnTo>
                  <a:pt x="12192000" y="6858000"/>
                </a:lnTo>
                <a:lnTo>
                  <a:pt x="952" y="6858000"/>
                </a:lnTo>
                <a:lnTo>
                  <a:pt x="5554980" y="6857999"/>
                </a:lnTo>
                <a:lnTo>
                  <a:pt x="6454140" y="2067877"/>
                </a:lnTo>
                <a:lnTo>
                  <a:pt x="0" y="2067877"/>
                </a:ln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623392" y="4676400"/>
            <a:ext cx="4896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623392" y="2566800"/>
            <a:ext cx="4896000" cy="1944000"/>
          </a:xfrm>
        </p:spPr>
        <p:txBody>
          <a:bodyPr lIns="0" bIns="0" anchor="b"/>
          <a:lstStyle>
            <a:lvl1pPr algn="l">
              <a:lnSpc>
                <a:spcPct val="90000"/>
              </a:lnSpc>
              <a:defRPr sz="5400">
                <a:solidFill>
                  <a:schemeClr val="bg1"/>
                </a:solidFill>
              </a:defRPr>
            </a:lvl1pPr>
          </a:lstStyle>
          <a:p>
            <a:r>
              <a:rPr lang="en-US" noProof="0" dirty="0"/>
              <a:t>Title of presentation</a:t>
            </a:r>
            <a:endParaRPr lang="en-US" dirty="0"/>
          </a:p>
        </p:txBody>
      </p:sp>
      <p:pic>
        <p:nvPicPr>
          <p:cNvPr id="11" name="Grafik 10">
            <a:extLst>
              <a:ext uri="{FF2B5EF4-FFF2-40B4-BE49-F238E27FC236}">
                <a16:creationId xmlns:a16="http://schemas.microsoft.com/office/drawing/2014/main" id="{F4458495-9BCF-48EA-A471-D7D29613CC96}"/>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31419958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96DE41FF-A31E-450A-9DDA-F42B5F5010AF}"/>
              </a:ext>
            </a:extLst>
          </p:cNvPr>
          <p:cNvSpPr>
            <a:spLocks noGrp="1"/>
          </p:cNvSpPr>
          <p:nvPr>
            <p:ph type="pic" sz="quarter" idx="12" hasCustomPrompt="1"/>
          </p:nvPr>
        </p:nvSpPr>
        <p:spPr bwMode="ltGray">
          <a:xfrm>
            <a:off x="0" y="0"/>
            <a:ext cx="4783776" cy="6858000"/>
          </a:xfrm>
          <a:custGeom>
            <a:avLst/>
            <a:gdLst>
              <a:gd name="connsiteX0" fmla="*/ 0 w 4783776"/>
              <a:gd name="connsiteY0" fmla="*/ 0 h 6858000"/>
              <a:gd name="connsiteX1" fmla="*/ 4783776 w 4783776"/>
              <a:gd name="connsiteY1" fmla="*/ 0 h 6858000"/>
              <a:gd name="connsiteX2" fmla="*/ 4638208 w 4783776"/>
              <a:gd name="connsiteY2" fmla="*/ 283801 h 6858000"/>
              <a:gd name="connsiteX3" fmla="*/ 3920606 w 4783776"/>
              <a:gd name="connsiteY3" fmla="*/ 3434065 h 6858000"/>
              <a:gd name="connsiteX4" fmla="*/ 4638208 w 4783776"/>
              <a:gd name="connsiteY4" fmla="*/ 6584329 h 6858000"/>
              <a:gd name="connsiteX5" fmla="*/ 4778580 w 4783776"/>
              <a:gd name="connsiteY5" fmla="*/ 6858000 h 6858000"/>
              <a:gd name="connsiteX6" fmla="*/ 0 w 478377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3776" h="6858000">
                <a:moveTo>
                  <a:pt x="0" y="0"/>
                </a:moveTo>
                <a:lnTo>
                  <a:pt x="4783776" y="0"/>
                </a:lnTo>
                <a:lnTo>
                  <a:pt x="4638208" y="283801"/>
                </a:lnTo>
                <a:cubicBezTo>
                  <a:pt x="4178324" y="1236804"/>
                  <a:pt x="3920606" y="2305382"/>
                  <a:pt x="3920606" y="3434065"/>
                </a:cubicBezTo>
                <a:cubicBezTo>
                  <a:pt x="3920606" y="4562748"/>
                  <a:pt x="4178324" y="5631327"/>
                  <a:pt x="4638208" y="6584329"/>
                </a:cubicBezTo>
                <a:lnTo>
                  <a:pt x="4778580"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830D87-D07A-43A8-A980-AB5EBED7AB32}"/>
              </a:ext>
            </a:extLst>
          </p:cNvPr>
          <p:cNvSpPr>
            <a:spLocks noGrp="1"/>
          </p:cNvSpPr>
          <p:nvPr>
            <p:ph type="title" hasCustomPrompt="1"/>
          </p:nvPr>
        </p:nvSpPr>
        <p:spPr bwMode="black">
          <a:xfrm>
            <a:off x="624000" y="405000"/>
            <a:ext cx="3240000" cy="720000"/>
          </a:xfrm>
        </p:spPr>
        <p:txBody>
          <a:bodyPr/>
          <a:lstStyle>
            <a:lvl1pPr>
              <a:defRPr>
                <a:solidFill>
                  <a:schemeClr val="tx2"/>
                </a:solidFill>
              </a:defRPr>
            </a:lvl1pPr>
          </a:lstStyle>
          <a:p>
            <a:r>
              <a:rPr lang="en-US" dirty="0"/>
              <a:t>Agenda</a:t>
            </a:r>
          </a:p>
        </p:txBody>
      </p:sp>
    </p:spTree>
    <p:extLst>
      <p:ext uri="{BB962C8B-B14F-4D97-AF65-F5344CB8AC3E}">
        <p14:creationId xmlns:p14="http://schemas.microsoft.com/office/powerpoint/2010/main" val="30367770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591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25773F91-952B-4027-A509-D0FC05D7DAC6}"/>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35321614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38812566"/>
      </p:ext>
    </p:extLst>
  </p:cSld>
  <p:clrMapOvr>
    <a:masterClrMapping/>
  </p:clrMapOvr>
  <p:extLst>
    <p:ext uri="{DCECCB84-F9BA-43D5-87BE-67443E8EF086}">
      <p15:sldGuideLst xmlns:p15="http://schemas.microsoft.com/office/powerpoint/2012/main">
        <p15:guide id="1" orient="horz" pos="39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4038544447"/>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412525454"/>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8954297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s with highlight">
    <p:bg bwMode="gray">
      <p:bgRef idx="1001">
        <a:schemeClr val="bg1"/>
      </p:bgRef>
    </p:bg>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2937B04E-44DD-4465-BC45-AE8613AEB878}"/>
              </a:ext>
            </a:extLst>
          </p:cNvPr>
          <p:cNvSpPr/>
          <p:nvPr userDrawn="1"/>
        </p:nvSpPr>
        <p:spPr bwMode="grayWhite">
          <a:xfrm>
            <a:off x="8112000" y="2852712"/>
            <a:ext cx="4080000" cy="4005288"/>
          </a:xfrm>
          <a:custGeom>
            <a:avLst/>
            <a:gdLst>
              <a:gd name="connsiteX0" fmla="*/ 2484388 w 4080000"/>
              <a:gd name="connsiteY0" fmla="*/ 0 h 4005288"/>
              <a:gd name="connsiteX1" fmla="*/ 4064690 w 4080000"/>
              <a:gd name="connsiteY1" fmla="*/ 567314 h 4005288"/>
              <a:gd name="connsiteX2" fmla="*/ 4080000 w 4080000"/>
              <a:gd name="connsiteY2" fmla="*/ 581229 h 4005288"/>
              <a:gd name="connsiteX3" fmla="*/ 4080000 w 4080000"/>
              <a:gd name="connsiteY3" fmla="*/ 4005288 h 4005288"/>
              <a:gd name="connsiteX4" fmla="*/ 522894 w 4080000"/>
              <a:gd name="connsiteY4" fmla="*/ 4005288 h 4005288"/>
              <a:gd name="connsiteX5" fmla="*/ 424294 w 4080000"/>
              <a:gd name="connsiteY5" fmla="*/ 3873433 h 4005288"/>
              <a:gd name="connsiteX6" fmla="*/ 0 w 4080000"/>
              <a:gd name="connsiteY6" fmla="*/ 2484388 h 4005288"/>
              <a:gd name="connsiteX7" fmla="*/ 2484388 w 4080000"/>
              <a:gd name="connsiteY7" fmla="*/ 0 h 400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000" h="4005288">
                <a:moveTo>
                  <a:pt x="2484388" y="0"/>
                </a:moveTo>
                <a:cubicBezTo>
                  <a:pt x="3084677" y="0"/>
                  <a:pt x="3635241" y="212901"/>
                  <a:pt x="4064690" y="567314"/>
                </a:cubicBezTo>
                <a:lnTo>
                  <a:pt x="4080000" y="581229"/>
                </a:lnTo>
                <a:lnTo>
                  <a:pt x="4080000" y="4005288"/>
                </a:lnTo>
                <a:lnTo>
                  <a:pt x="522894" y="4005288"/>
                </a:lnTo>
                <a:lnTo>
                  <a:pt x="424294" y="3873433"/>
                </a:lnTo>
                <a:cubicBezTo>
                  <a:pt x="156417" y="3476923"/>
                  <a:pt x="0" y="2998922"/>
                  <a:pt x="0" y="2484388"/>
                </a:cubicBezTo>
                <a:cubicBezTo>
                  <a:pt x="0" y="1112298"/>
                  <a:pt x="1112298" y="0"/>
                  <a:pt x="2484388" y="0"/>
                </a:cubicBezTo>
                <a:close/>
              </a:path>
            </a:pathLst>
          </a:custGeom>
          <a:solidFill>
            <a:srgbClr val="E20074"/>
          </a:solidFill>
          <a:ln w="2167" cap="flat">
            <a:noFill/>
            <a:prstDash val="solid"/>
            <a:miter/>
          </a:ln>
        </p:spPr>
        <p:txBody>
          <a:bodyPr wrap="square" rtlCol="0" anchor="ctr">
            <a:noAutofit/>
          </a:bodyPr>
          <a:lstStyle/>
          <a:p>
            <a:endParaRPr lang="en-US" dirty="0"/>
          </a:p>
        </p:txBody>
      </p:sp>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260547612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F00CC883-E224-4B3D-90D1-3072108A83ED}"/>
              </a:ext>
            </a:extLst>
          </p:cNvPr>
          <p:cNvSpPr/>
          <p:nvPr userDrawn="1"/>
        </p:nvSpPr>
        <p:spPr bwMode="grayWhite">
          <a:xfrm>
            <a:off x="4379547" y="1484588"/>
            <a:ext cx="7812453" cy="5373412"/>
          </a:xfrm>
          <a:custGeom>
            <a:avLst/>
            <a:gdLst>
              <a:gd name="connsiteX0" fmla="*/ 4751421 w 7812453"/>
              <a:gd name="connsiteY0" fmla="*/ 0 h 5373412"/>
              <a:gd name="connsiteX1" fmla="*/ 7773767 w 7812453"/>
              <a:gd name="connsiteY1" fmla="*/ 1084994 h 5373412"/>
              <a:gd name="connsiteX2" fmla="*/ 7812453 w 7812453"/>
              <a:gd name="connsiteY2" fmla="*/ 1118505 h 5373412"/>
              <a:gd name="connsiteX3" fmla="*/ 7812453 w 7812453"/>
              <a:gd name="connsiteY3" fmla="*/ 5373412 h 5373412"/>
              <a:gd name="connsiteX4" fmla="*/ 41836 w 7812453"/>
              <a:gd name="connsiteY4" fmla="*/ 5373412 h 5373412"/>
              <a:gd name="connsiteX5" fmla="*/ 24531 w 7812453"/>
              <a:gd name="connsiteY5" fmla="*/ 5237227 h 5373412"/>
              <a:gd name="connsiteX6" fmla="*/ 0 w 7812453"/>
              <a:gd name="connsiteY6" fmla="*/ 4751422 h 5373412"/>
              <a:gd name="connsiteX7" fmla="*/ 4751421 w 7812453"/>
              <a:gd name="connsiteY7" fmla="*/ 0 h 53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2453" h="5373412">
                <a:moveTo>
                  <a:pt x="4751421" y="0"/>
                </a:moveTo>
                <a:cubicBezTo>
                  <a:pt x="5899481" y="0"/>
                  <a:pt x="6952441" y="407176"/>
                  <a:pt x="7773767" y="1084994"/>
                </a:cubicBezTo>
                <a:lnTo>
                  <a:pt x="7812453" y="1118505"/>
                </a:lnTo>
                <a:lnTo>
                  <a:pt x="7812453" y="5373412"/>
                </a:lnTo>
                <a:lnTo>
                  <a:pt x="41836" y="5373412"/>
                </a:lnTo>
                <a:lnTo>
                  <a:pt x="24531" y="5237227"/>
                </a:lnTo>
                <a:cubicBezTo>
                  <a:pt x="8309" y="5077499"/>
                  <a:pt x="0" y="4915431"/>
                  <a:pt x="0" y="4751422"/>
                </a:cubicBezTo>
                <a:cubicBezTo>
                  <a:pt x="0" y="2127284"/>
                  <a:pt x="2127284" y="0"/>
                  <a:pt x="4751421" y="0"/>
                </a:cubicBezTo>
                <a:close/>
              </a:path>
            </a:pathLst>
          </a:custGeom>
          <a:solidFill>
            <a:srgbClr val="E20074"/>
          </a:solidFill>
          <a:ln w="3019" cap="flat">
            <a:noFill/>
            <a:prstDash val="solid"/>
            <a:miter/>
          </a:ln>
        </p:spPr>
        <p:txBody>
          <a:bodyPr wrap="square" rtlCol="0" anchor="ctr">
            <a:noAutofit/>
          </a:bodyPr>
          <a:lstStyle/>
          <a:p>
            <a:endParaRPr lang="en-US" baseline="0" dirty="0"/>
          </a:p>
        </p:txBody>
      </p:sp>
      <p:sp>
        <p:nvSpPr>
          <p:cNvPr id="2" name="Titel 1">
            <a:extLst>
              <a:ext uri="{FF2B5EF4-FFF2-40B4-BE49-F238E27FC236}">
                <a16:creationId xmlns:a16="http://schemas.microsoft.com/office/drawing/2014/main" id="{493F1334-0C30-417F-8C36-14E54C69E587}"/>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058112190"/>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tx2"/>
        </a:solidFill>
        <a:effectLst/>
      </p:bgPr>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529376" y="29250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
        <p:nvSpPr>
          <p:cNvPr id="5" name="Bildplatzhalter 4">
            <a:extLst>
              <a:ext uri="{FF2B5EF4-FFF2-40B4-BE49-F238E27FC236}">
                <a16:creationId xmlns:a16="http://schemas.microsoft.com/office/drawing/2014/main" id="{C62FE07A-98B0-4A5A-92F3-2746287F5C57}"/>
              </a:ext>
            </a:extLst>
          </p:cNvPr>
          <p:cNvSpPr>
            <a:spLocks noGrp="1"/>
          </p:cNvSpPr>
          <p:nvPr>
            <p:ph type="pic" sz="quarter" idx="12" hasCustomPrompt="1"/>
          </p:nvPr>
        </p:nvSpPr>
        <p:spPr bwMode="ltGray">
          <a:xfrm>
            <a:off x="10416480" y="0"/>
            <a:ext cx="1775520" cy="6858000"/>
          </a:xfrm>
          <a:custGeom>
            <a:avLst/>
            <a:gdLst>
              <a:gd name="connsiteX0" fmla="*/ 0 w 1775520"/>
              <a:gd name="connsiteY0" fmla="*/ 0 h 6858000"/>
              <a:gd name="connsiteX1" fmla="*/ 1775520 w 1775520"/>
              <a:gd name="connsiteY1" fmla="*/ 0 h 6858000"/>
              <a:gd name="connsiteX2" fmla="*/ 1775520 w 1775520"/>
              <a:gd name="connsiteY2" fmla="*/ 6858000 h 6858000"/>
              <a:gd name="connsiteX3" fmla="*/ 0 w 1775520"/>
              <a:gd name="connsiteY3" fmla="*/ 6858000 h 6858000"/>
              <a:gd name="connsiteX4" fmla="*/ 151459 w 1775520"/>
              <a:gd name="connsiteY4" fmla="*/ 6545094 h 6858000"/>
              <a:gd name="connsiteX5" fmla="*/ 825025 w 1775520"/>
              <a:gd name="connsiteY5" fmla="*/ 3429000 h 6858000"/>
              <a:gd name="connsiteX6" fmla="*/ 151459 w 1775520"/>
              <a:gd name="connsiteY6" fmla="*/ 3129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5520" h="6858000">
                <a:moveTo>
                  <a:pt x="0" y="0"/>
                </a:moveTo>
                <a:lnTo>
                  <a:pt x="1775520" y="0"/>
                </a:lnTo>
                <a:lnTo>
                  <a:pt x="1775520" y="6858000"/>
                </a:lnTo>
                <a:lnTo>
                  <a:pt x="0" y="6858000"/>
                </a:lnTo>
                <a:lnTo>
                  <a:pt x="151459" y="6545094"/>
                </a:lnTo>
                <a:cubicBezTo>
                  <a:pt x="585184" y="5587332"/>
                  <a:pt x="825025" y="4534326"/>
                  <a:pt x="825025" y="3429000"/>
                </a:cubicBezTo>
                <a:cubicBezTo>
                  <a:pt x="825025" y="2323674"/>
                  <a:pt x="585184" y="1270668"/>
                  <a:pt x="151459" y="312906"/>
                </a:cubicBezTo>
                <a:close/>
              </a:path>
            </a:pathLst>
          </a:custGeom>
          <a:solidFill>
            <a:schemeClr val="bg1"/>
          </a:solidFill>
        </p:spPr>
        <p:txBody>
          <a:bodyPr wrap="square" lIns="828000" bIns="1152000" anchor="ctr">
            <a:noAutofit/>
          </a:bodyPr>
          <a:lstStyle>
            <a:lvl1pPr marL="0" indent="0" algn="ctr" defTabSz="179388">
              <a:spcAft>
                <a:spcPts val="0"/>
              </a:spcAft>
              <a:buFont typeface="+mn-lt" panose="020B0604020202020204" pitchFamily="34" charset="0"/>
              <a:buNone/>
              <a:defRPr sz="1000">
                <a:solidFill>
                  <a:schemeClr val="bg2"/>
                </a:solidFill>
                <a:latin typeface="+mn-lt"/>
              </a:defRPr>
            </a:lvl1pPr>
            <a:lvl2pPr marL="0" indent="0" algn="ctr" defTabSz="179388">
              <a:spcAft>
                <a:spcPts val="0"/>
              </a:spcAft>
              <a:buFont typeface="+mn-lt" panose="020B0604020202020204" pitchFamily="34" charset="0"/>
              <a:buNone/>
              <a:defRPr sz="1000">
                <a:solidFill>
                  <a:schemeClr val="bg2"/>
                </a:solidFill>
                <a:latin typeface="+mn-lt"/>
              </a:defRPr>
            </a:lvl2pPr>
            <a:lvl3pPr marL="0" indent="0" algn="ctr" defTabSz="179388">
              <a:spcAft>
                <a:spcPts val="0"/>
              </a:spcAft>
              <a:buFont typeface="+mn-lt" panose="020B0604020202020204" pitchFamily="34" charset="0"/>
              <a:buNone/>
              <a:defRPr sz="1000">
                <a:solidFill>
                  <a:schemeClr val="bg2"/>
                </a:solidFill>
                <a:latin typeface="+mn-lt"/>
              </a:defRPr>
            </a:lvl3pPr>
            <a:lvl4pPr marL="0" indent="0" algn="ctr" defTabSz="179388">
              <a:spcAft>
                <a:spcPts val="0"/>
              </a:spcAft>
              <a:buFont typeface="+mn-lt" panose="020B0604020202020204" pitchFamily="34" charset="0"/>
              <a:buNone/>
              <a:defRPr sz="1000">
                <a:solidFill>
                  <a:schemeClr val="bg2"/>
                </a:solidFill>
                <a:latin typeface="+mn-lt"/>
              </a:defRPr>
            </a:lvl4pPr>
            <a:lvl5pPr marL="0" indent="0" algn="ctr" defTabSz="179388">
              <a:spcAft>
                <a:spcPts val="0"/>
              </a:spcAft>
              <a:buFont typeface="+mn-lt" panose="020B0604020202020204" pitchFamily="34" charset="0"/>
              <a:buNone/>
              <a:defRPr sz="1000">
                <a:solidFill>
                  <a:schemeClr val="bg2"/>
                </a:solidFill>
                <a:latin typeface="+mn-lt"/>
              </a:defRPr>
            </a:lvl5pPr>
            <a:lvl6pPr marL="0" indent="0" algn="ctr" defTabSz="179388">
              <a:spcAft>
                <a:spcPts val="0"/>
              </a:spcAft>
              <a:buFont typeface="+mn-lt" panose="020B0604020202020204" pitchFamily="34" charset="0"/>
              <a:buNone/>
              <a:defRPr sz="1000">
                <a:solidFill>
                  <a:schemeClr val="bg2"/>
                </a:solidFill>
                <a:latin typeface="+mn-lt"/>
              </a:defRPr>
            </a:lvl6pPr>
            <a:lvl7pPr marL="0" indent="0" algn="ctr" defTabSz="179388">
              <a:spcAft>
                <a:spcPts val="0"/>
              </a:spcAft>
              <a:buFont typeface="+mn-lt" panose="020B0604020202020204" pitchFamily="34" charset="0"/>
              <a:buNone/>
              <a:defRPr sz="1000">
                <a:solidFill>
                  <a:schemeClr val="bg2"/>
                </a:solidFill>
                <a:latin typeface="+mn-lt"/>
              </a:defRPr>
            </a:lvl7pPr>
            <a:lvl8pPr marL="0" indent="0" algn="ctr" defTabSz="179388">
              <a:spcAft>
                <a:spcPts val="0"/>
              </a:spcAft>
              <a:buFont typeface="+mn-lt" panose="020B0604020202020204" pitchFamily="34" charset="0"/>
              <a:buNone/>
              <a:defRPr sz="1000">
                <a:solidFill>
                  <a:schemeClr val="bg2"/>
                </a:solidFill>
                <a:latin typeface="+mn-lt"/>
              </a:defRPr>
            </a:lvl8pPr>
            <a:lvl9pPr marL="0" indent="0" algn="ctr" defTabSz="179388">
              <a:spcAft>
                <a:spcPts val="0"/>
              </a:spcAft>
              <a:buFont typeface="+mn-lt" panose="020B0604020202020204" pitchFamily="34" charset="0"/>
              <a:buNone/>
              <a:defRPr sz="1000">
                <a:solidFill>
                  <a:schemeClr val="bg2"/>
                </a:solidFill>
                <a:latin typeface="+mn-lt"/>
              </a:defRPr>
            </a:lvl9pPr>
          </a:lstStyle>
          <a:p>
            <a:pPr lvl="0"/>
            <a:r>
              <a:rPr lang="en-US" dirty="0"/>
              <a:t>White </a:t>
            </a:r>
            <a:br>
              <a:rPr lang="en-US" dirty="0"/>
            </a:br>
            <a:r>
              <a:rPr lang="en-US" dirty="0"/>
              <a:t>background or add gradient </a:t>
            </a:r>
            <a:br>
              <a:rPr lang="en-US" dirty="0"/>
            </a:br>
            <a:r>
              <a:rPr lang="en-US" dirty="0"/>
              <a:t>as a picture</a:t>
            </a:r>
          </a:p>
        </p:txBody>
      </p:sp>
    </p:spTree>
    <p:extLst>
      <p:ext uri="{BB962C8B-B14F-4D97-AF65-F5344CB8AC3E}">
        <p14:creationId xmlns:p14="http://schemas.microsoft.com/office/powerpoint/2010/main" val="3934875218"/>
      </p:ext>
    </p:extLst>
  </p:cSld>
  <p:clrMapOvr>
    <a:masterClrMapping/>
  </p:clrMapOvr>
  <p:extLst>
    <p:ext uri="{DCECCB84-F9BA-43D5-87BE-67443E8EF086}">
      <p15:sldGuideLst xmlns:p15="http://schemas.microsoft.com/office/powerpoint/2012/main">
        <p15:guide id="2" pos="780">
          <p15:clr>
            <a:srgbClr val="FBAE40"/>
          </p15:clr>
        </p15:guide>
        <p15:guide id="3" orient="horz" pos="13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hort 02">
    <p:bg>
      <p:bgPr>
        <a:solidFill>
          <a:schemeClr val="tx2"/>
        </a:solidFill>
        <a:effectLst/>
      </p:bgPr>
    </p:bg>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4E87C846-8014-43F0-BCFB-649C50CDBD17}"/>
              </a:ext>
            </a:extLst>
          </p:cNvPr>
          <p:cNvSpPr>
            <a:spLocks noGrp="1"/>
          </p:cNvSpPr>
          <p:nvPr>
            <p:ph type="pic" sz="quarter" idx="12"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2069183 h 6858000"/>
              <a:gd name="connsiteX3" fmla="*/ 6630185 w 12192000"/>
              <a:gd name="connsiteY3" fmla="*/ 2069183 h 6858000"/>
              <a:gd name="connsiteX4" fmla="*/ 5725212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2069183"/>
                </a:lnTo>
                <a:lnTo>
                  <a:pt x="6630185" y="2069183"/>
                </a:lnTo>
                <a:lnTo>
                  <a:pt x="5725212"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pic>
        <p:nvPicPr>
          <p:cNvPr id="9" name="Grafik 8">
            <a:extLst>
              <a:ext uri="{FF2B5EF4-FFF2-40B4-BE49-F238E27FC236}">
                <a16:creationId xmlns:a16="http://schemas.microsoft.com/office/drawing/2014/main" id="{267426D4-666C-4EDA-B527-ED808094166C}"/>
              </a:ext>
            </a:extLst>
          </p:cNvPr>
          <p:cNvPicPr>
            <a:picLocks noChangeAspect="1"/>
          </p:cNvPicPr>
          <p:nvPr userDrawn="1"/>
        </p:nvPicPr>
        <p:blipFill>
          <a:blip r:embed="rId2"/>
          <a:stretch>
            <a:fillRect/>
          </a:stretch>
        </p:blipFill>
        <p:spPr bwMode="black">
          <a:xfrm>
            <a:off x="6562800" y="5565600"/>
            <a:ext cx="3118173" cy="838800"/>
          </a:xfrm>
          <a:prstGeom prst="rect">
            <a:avLst/>
          </a:prstGeom>
        </p:spPr>
      </p:pic>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744608" y="2494800"/>
            <a:ext cx="4824000" cy="2016000"/>
          </a:xfrm>
        </p:spPr>
        <p:txBody>
          <a:bodyPr lIns="0" anchor="b"/>
          <a:lstStyle>
            <a:lvl1pPr algn="l">
              <a:lnSpc>
                <a:spcPct val="90000"/>
              </a:lnSpc>
              <a:defRPr sz="5400">
                <a:solidFill>
                  <a:schemeClr val="bg1"/>
                </a:solidFill>
              </a:defRPr>
            </a:lvl1pPr>
          </a:lstStyle>
          <a:p>
            <a:r>
              <a:rPr lang="en-US" noProof="0" dirty="0"/>
              <a:t>Title of presentation</a:t>
            </a:r>
            <a:endParaRPr lang="en-US" dirty="0"/>
          </a:p>
        </p:txBody>
      </p:sp>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744608" y="4672800"/>
            <a:ext cx="482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343814022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FB304-618D-40B7-940D-69DE27A2196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39963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2870005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3451725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471091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long 01">
    <p:bg>
      <p:bgPr>
        <a:solidFill>
          <a:schemeClr val="tx2"/>
        </a:solidFill>
        <a:effectLst/>
      </p:bgPr>
    </p:bg>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D0926A59-3663-4198-92E6-B934EF65801E}"/>
              </a:ext>
            </a:extLst>
          </p:cNvPr>
          <p:cNvSpPr>
            <a:spLocks noGrp="1"/>
          </p:cNvSpPr>
          <p:nvPr>
            <p:ph type="pic" sz="quarter" idx="10"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7434300 w 12192000"/>
              <a:gd name="connsiteY3" fmla="*/ 6858000 h 6858000"/>
              <a:gd name="connsiteX4" fmla="*/ 7434300 w 12192000"/>
              <a:gd name="connsiteY4" fmla="*/ 3606644 h 6858000"/>
              <a:gd name="connsiteX5" fmla="*/ 6773352 w 12192000"/>
              <a:gd name="connsiteY5" fmla="*/ 2944524 h 6858000"/>
              <a:gd name="connsiteX6" fmla="*/ 3978934 w 12192000"/>
              <a:gd name="connsiteY6" fmla="*/ 2944524 h 6858000"/>
              <a:gd name="connsiteX7" fmla="*/ 3317987 w 12192000"/>
              <a:gd name="connsiteY7" fmla="*/ 2282405 h 6858000"/>
              <a:gd name="connsiteX8" fmla="*/ 3317987 w 12192000"/>
              <a:gd name="connsiteY8" fmla="*/ 2147119 h 6858000"/>
              <a:gd name="connsiteX9" fmla="*/ 2657041 w 12192000"/>
              <a:gd name="connsiteY9" fmla="*/ 1485000 h 6858000"/>
              <a:gd name="connsiteX10" fmla="*/ 1289697 w 12192000"/>
              <a:gd name="connsiteY10" fmla="*/ 1485000 h 6858000"/>
              <a:gd name="connsiteX11" fmla="*/ 628750 w 12192000"/>
              <a:gd name="connsiteY11" fmla="*/ 2147119 h 6858000"/>
              <a:gd name="connsiteX12" fmla="*/ 628750 w 12192000"/>
              <a:gd name="connsiteY12" fmla="*/ 5399178 h 6858000"/>
              <a:gd name="connsiteX13" fmla="*/ 100965 w 12192000"/>
              <a:gd name="connsiteY13" fmla="*/ 6047839 h 6858000"/>
              <a:gd name="connsiteX14" fmla="*/ 0 w 12192000"/>
              <a:gd name="connsiteY14" fmla="*/ 60580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0" y="0"/>
                </a:moveTo>
                <a:lnTo>
                  <a:pt x="12192000" y="0"/>
                </a:lnTo>
                <a:lnTo>
                  <a:pt x="12192000" y="6858000"/>
                </a:lnTo>
                <a:lnTo>
                  <a:pt x="7434300" y="6858000"/>
                </a:lnTo>
                <a:lnTo>
                  <a:pt x="7434300" y="3606644"/>
                </a:lnTo>
                <a:cubicBezTo>
                  <a:pt x="7434300" y="3241112"/>
                  <a:pt x="7138236" y="2944524"/>
                  <a:pt x="6773352" y="2944524"/>
                </a:cubicBezTo>
                <a:lnTo>
                  <a:pt x="3978934" y="2944524"/>
                </a:lnTo>
                <a:cubicBezTo>
                  <a:pt x="3614051" y="2944524"/>
                  <a:pt x="3317987" y="2647936"/>
                  <a:pt x="3317987" y="2282405"/>
                </a:cubicBezTo>
                <a:lnTo>
                  <a:pt x="3317987" y="2147119"/>
                </a:lnTo>
                <a:cubicBezTo>
                  <a:pt x="3317987" y="1781588"/>
                  <a:pt x="3021925" y="1485000"/>
                  <a:pt x="2657041" y="1485000"/>
                </a:cubicBezTo>
                <a:lnTo>
                  <a:pt x="1289697" y="1485000"/>
                </a:lnTo>
                <a:cubicBezTo>
                  <a:pt x="924814" y="1485000"/>
                  <a:pt x="628750" y="1781588"/>
                  <a:pt x="628750" y="2147119"/>
                </a:cubicBezTo>
                <a:lnTo>
                  <a:pt x="628750" y="5399178"/>
                </a:lnTo>
                <a:cubicBezTo>
                  <a:pt x="628750" y="5719018"/>
                  <a:pt x="402077" y="5986073"/>
                  <a:pt x="100965" y="6047839"/>
                </a:cubicBezTo>
                <a:lnTo>
                  <a:pt x="0" y="6058043"/>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1198800" y="3481950"/>
            <a:ext cx="5544000" cy="1224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1198800" y="4869000"/>
            <a:ext cx="554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1028666" y="5566887"/>
            <a:ext cx="3118173" cy="838800"/>
          </a:xfrm>
          <a:prstGeom prst="rect">
            <a:avLst/>
          </a:prstGeom>
        </p:spPr>
      </p:pic>
    </p:spTree>
    <p:extLst>
      <p:ext uri="{BB962C8B-B14F-4D97-AF65-F5344CB8AC3E}">
        <p14:creationId xmlns:p14="http://schemas.microsoft.com/office/powerpoint/2010/main" val="345221334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long 02">
    <p:bg>
      <p:bgPr>
        <a:solidFill>
          <a:schemeClr val="tx2"/>
        </a:solidFill>
        <a:effectLst/>
      </p:bgPr>
    </p:bg>
    <p:spTree>
      <p:nvGrpSpPr>
        <p:cNvPr id="1" name=""/>
        <p:cNvGrpSpPr/>
        <p:nvPr/>
      </p:nvGrpSpPr>
      <p:grpSpPr>
        <a:xfrm>
          <a:off x="0" y="0"/>
          <a:ext cx="0" cy="0"/>
          <a:chOff x="0" y="0"/>
          <a:chExt cx="0" cy="0"/>
        </a:xfrm>
      </p:grpSpPr>
      <p:sp>
        <p:nvSpPr>
          <p:cNvPr id="22" name="Bildplatzhalter 21">
            <a:extLst>
              <a:ext uri="{FF2B5EF4-FFF2-40B4-BE49-F238E27FC236}">
                <a16:creationId xmlns:a16="http://schemas.microsoft.com/office/drawing/2014/main" id="{48E673EF-7D81-46BF-B450-0CBD30E9B8B3}"/>
              </a:ext>
            </a:extLst>
          </p:cNvPr>
          <p:cNvSpPr>
            <a:spLocks noGrp="1"/>
          </p:cNvSpPr>
          <p:nvPr>
            <p:ph type="pic" sz="quarter" idx="10" hasCustomPrompt="1"/>
          </p:nvPr>
        </p:nvSpPr>
        <p:spPr bwMode="ltGray">
          <a:xfrm>
            <a:off x="0" y="0"/>
            <a:ext cx="12192000" cy="6858000"/>
          </a:xfrm>
          <a:custGeom>
            <a:avLst/>
            <a:gdLst>
              <a:gd name="connsiteX0" fmla="*/ 8759999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509000 h 6858000"/>
              <a:gd name="connsiteX5" fmla="*/ 1 w 12192000"/>
              <a:gd name="connsiteY5" fmla="*/ 4509000 h 6858000"/>
              <a:gd name="connsiteX6" fmla="*/ 1538964 w 12192000"/>
              <a:gd name="connsiteY6" fmla="*/ 4509000 h 6858000"/>
              <a:gd name="connsiteX7" fmla="*/ 1546112 w 12192000"/>
              <a:gd name="connsiteY7" fmla="*/ 4509000 h 6858000"/>
              <a:gd name="connsiteX8" fmla="*/ 1691816 w 12192000"/>
              <a:gd name="connsiteY8" fmla="*/ 4509000 h 6858000"/>
              <a:gd name="connsiteX9" fmla="*/ 1699674 w 12192000"/>
              <a:gd name="connsiteY9" fmla="*/ 4509000 h 6858000"/>
              <a:gd name="connsiteX10" fmla="*/ 1861287 w 12192000"/>
              <a:gd name="connsiteY10" fmla="*/ 4509000 h 6858000"/>
              <a:gd name="connsiteX11" fmla="*/ 1869932 w 12192000"/>
              <a:gd name="connsiteY11" fmla="*/ 4509000 h 6858000"/>
              <a:gd name="connsiteX12" fmla="*/ 2227928 w 12192000"/>
              <a:gd name="connsiteY12" fmla="*/ 4509000 h 6858000"/>
              <a:gd name="connsiteX13" fmla="*/ 2238276 w 12192000"/>
              <a:gd name="connsiteY13" fmla="*/ 4509000 h 6858000"/>
              <a:gd name="connsiteX14" fmla="*/ 2594568 w 12192000"/>
              <a:gd name="connsiteY14" fmla="*/ 4509000 h 6858000"/>
              <a:gd name="connsiteX15" fmla="*/ 2606619 w 12192000"/>
              <a:gd name="connsiteY15" fmla="*/ 4509000 h 6858000"/>
              <a:gd name="connsiteX16" fmla="*/ 2764039 w 12192000"/>
              <a:gd name="connsiteY16" fmla="*/ 4509000 h 6858000"/>
              <a:gd name="connsiteX17" fmla="*/ 2776877 w 12192000"/>
              <a:gd name="connsiteY17" fmla="*/ 4509000 h 6858000"/>
              <a:gd name="connsiteX18" fmla="*/ 2916890 w 12192000"/>
              <a:gd name="connsiteY18" fmla="*/ 4509000 h 6858000"/>
              <a:gd name="connsiteX19" fmla="*/ 2930438 w 12192000"/>
              <a:gd name="connsiteY19" fmla="*/ 4509000 h 6858000"/>
              <a:gd name="connsiteX20" fmla="*/ 6257159 w 12192000"/>
              <a:gd name="connsiteY20" fmla="*/ 4509000 h 6858000"/>
              <a:gd name="connsiteX21" fmla="*/ 6286220 w 12192000"/>
              <a:gd name="connsiteY21" fmla="*/ 4509000 h 6858000"/>
              <a:gd name="connsiteX22" fmla="*/ 6979034 w 12192000"/>
              <a:gd name="connsiteY22" fmla="*/ 3819388 h 6858000"/>
              <a:gd name="connsiteX23" fmla="*/ 6979034 w 12192000"/>
              <a:gd name="connsiteY23" fmla="*/ 3140165 h 6858000"/>
              <a:gd name="connsiteX24" fmla="*/ 7671849 w 12192000"/>
              <a:gd name="connsiteY24" fmla="*/ 2450553 h 6858000"/>
              <a:gd name="connsiteX25" fmla="*/ 8029891 w 12192000"/>
              <a:gd name="connsiteY25" fmla="*/ 2450553 h 6858000"/>
              <a:gd name="connsiteX26" fmla="*/ 8067185 w 12192000"/>
              <a:gd name="connsiteY26" fmla="*/ 2450553 h 6858000"/>
              <a:gd name="connsiteX27" fmla="*/ 8759999 w 12192000"/>
              <a:gd name="connsiteY27" fmla="*/ 17609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8759999" y="0"/>
                </a:moveTo>
                <a:lnTo>
                  <a:pt x="12192000" y="0"/>
                </a:lnTo>
                <a:lnTo>
                  <a:pt x="12192000" y="6858000"/>
                </a:lnTo>
                <a:lnTo>
                  <a:pt x="0" y="6858000"/>
                </a:lnTo>
                <a:lnTo>
                  <a:pt x="0" y="4509000"/>
                </a:lnTo>
                <a:lnTo>
                  <a:pt x="1" y="4509000"/>
                </a:lnTo>
                <a:lnTo>
                  <a:pt x="1538964" y="4509000"/>
                </a:lnTo>
                <a:lnTo>
                  <a:pt x="1546112" y="4509000"/>
                </a:lnTo>
                <a:lnTo>
                  <a:pt x="1691816" y="4509000"/>
                </a:lnTo>
                <a:lnTo>
                  <a:pt x="1699674" y="4509000"/>
                </a:lnTo>
                <a:lnTo>
                  <a:pt x="1861287" y="4509000"/>
                </a:lnTo>
                <a:lnTo>
                  <a:pt x="1869932" y="4509000"/>
                </a:lnTo>
                <a:lnTo>
                  <a:pt x="2227928" y="4509000"/>
                </a:lnTo>
                <a:lnTo>
                  <a:pt x="2238276" y="4509000"/>
                </a:lnTo>
                <a:lnTo>
                  <a:pt x="2594568" y="4509000"/>
                </a:lnTo>
                <a:lnTo>
                  <a:pt x="2606619" y="4509000"/>
                </a:lnTo>
                <a:lnTo>
                  <a:pt x="2764039" y="4509000"/>
                </a:lnTo>
                <a:lnTo>
                  <a:pt x="2776877" y="4509000"/>
                </a:lnTo>
                <a:lnTo>
                  <a:pt x="2916890" y="4509000"/>
                </a:lnTo>
                <a:lnTo>
                  <a:pt x="2930438" y="4509000"/>
                </a:lnTo>
                <a:lnTo>
                  <a:pt x="6257159" y="4509000"/>
                </a:lnTo>
                <a:lnTo>
                  <a:pt x="6286220" y="4509000"/>
                </a:lnTo>
                <a:cubicBezTo>
                  <a:pt x="6669812" y="4509000"/>
                  <a:pt x="6979034" y="4199908"/>
                  <a:pt x="6979034" y="3819388"/>
                </a:cubicBezTo>
                <a:lnTo>
                  <a:pt x="6979034" y="3140165"/>
                </a:lnTo>
                <a:cubicBezTo>
                  <a:pt x="6979034" y="2758346"/>
                  <a:pt x="7289562" y="2450553"/>
                  <a:pt x="7671849" y="2450553"/>
                </a:cubicBezTo>
                <a:lnTo>
                  <a:pt x="8029891" y="2450553"/>
                </a:lnTo>
                <a:lnTo>
                  <a:pt x="8067185" y="2450553"/>
                </a:lnTo>
                <a:cubicBezTo>
                  <a:pt x="8450777" y="2450553"/>
                  <a:pt x="8759999" y="2141461"/>
                  <a:pt x="8759999" y="1760941"/>
                </a:cubicBezTo>
                <a:close/>
              </a:path>
            </a:pathLst>
          </a:custGeom>
          <a:solidFill>
            <a:schemeClr val="bg1"/>
          </a:solidFill>
        </p:spPr>
        <p:txBody>
          <a:bodyPr wrap="square" bIns="576000" anchor="ctr">
            <a:noAutofit/>
          </a:bodyPr>
          <a:lstStyle>
            <a:lvl1pPr marL="0" indent="0" algn="ctr">
              <a:spcAft>
                <a:spcPts val="0"/>
              </a:spcAft>
              <a:defRPr sz="1000">
                <a:solidFill>
                  <a:schemeClr val="bg1"/>
                </a:solidFill>
                <a:latin typeface="+mn-lt"/>
              </a:defRPr>
            </a:lvl1pPr>
            <a:lvl2pPr marL="0" indent="0" algn="ctr">
              <a:spcAft>
                <a:spcPts val="0"/>
              </a:spcAft>
              <a:defRPr sz="1000">
                <a:solidFill>
                  <a:schemeClr val="bg1"/>
                </a:solidFill>
                <a:latin typeface="+mn-lt"/>
              </a:defRPr>
            </a:lvl2pPr>
            <a:lvl3pPr marL="0" indent="0" algn="ctr">
              <a:spcAft>
                <a:spcPts val="0"/>
              </a:spcAft>
              <a:defRPr sz="1000">
                <a:solidFill>
                  <a:schemeClr val="bg1"/>
                </a:solidFill>
                <a:latin typeface="+mn-lt"/>
              </a:defRPr>
            </a:lvl3pPr>
            <a:lvl4pPr marL="0" indent="0" algn="ctr">
              <a:spcAft>
                <a:spcPts val="0"/>
              </a:spcAft>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defRPr sz="1000">
                <a:solidFill>
                  <a:schemeClr val="bg1"/>
                </a:solidFill>
                <a:latin typeface="+mn-lt"/>
              </a:defRPr>
            </a:lvl6pPr>
            <a:lvl7pPr marL="0" indent="0" algn="ctr">
              <a:spcAft>
                <a:spcPts val="0"/>
              </a:spcAft>
              <a:defRPr sz="1000">
                <a:solidFill>
                  <a:schemeClr val="bg1"/>
                </a:solidFill>
                <a:latin typeface="+mn-lt"/>
              </a:defRPr>
            </a:lvl7pPr>
            <a:lvl8pPr marL="0" indent="0" algn="ctr">
              <a:spcAft>
                <a:spcPts val="0"/>
              </a:spcAft>
              <a:defRPr sz="1000">
                <a:solidFill>
                  <a:schemeClr val="bg1"/>
                </a:solidFill>
                <a:latin typeface="+mn-lt"/>
              </a:defRPr>
            </a:lvl8pPr>
            <a:lvl9pPr marL="0" indent="0" algn="ctr">
              <a:spcAft>
                <a:spcPts val="0"/>
              </a:spcAft>
              <a:defRPr sz="1000">
                <a:solidFill>
                  <a:schemeClr val="bg1"/>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624000" y="477000"/>
            <a:ext cx="6336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624000" y="2601000"/>
            <a:ext cx="5472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5" name="Grafik 4">
            <a:extLst>
              <a:ext uri="{FF2B5EF4-FFF2-40B4-BE49-F238E27FC236}">
                <a16:creationId xmlns:a16="http://schemas.microsoft.com/office/drawing/2014/main" id="{5A97AF30-21A1-4589-B77A-7798FC0A4D43}"/>
              </a:ext>
            </a:extLst>
          </p:cNvPr>
          <p:cNvPicPr>
            <a:picLocks noChangeAspect="1"/>
          </p:cNvPicPr>
          <p:nvPr userDrawn="1"/>
        </p:nvPicPr>
        <p:blipFill>
          <a:blip r:embed="rId2"/>
          <a:stretch>
            <a:fillRect/>
          </a:stretch>
        </p:blipFill>
        <p:spPr bwMode="black">
          <a:xfrm>
            <a:off x="458329" y="3294037"/>
            <a:ext cx="3118173" cy="838800"/>
          </a:xfrm>
          <a:prstGeom prst="rect">
            <a:avLst/>
          </a:prstGeom>
        </p:spPr>
      </p:pic>
    </p:spTree>
    <p:extLst>
      <p:ext uri="{BB962C8B-B14F-4D97-AF65-F5344CB8AC3E}">
        <p14:creationId xmlns:p14="http://schemas.microsoft.com/office/powerpoint/2010/main" val="9612547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hort 01">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1200000" y="2765760"/>
            <a:ext cx="7488000" cy="1944000"/>
          </a:xfrm>
        </p:spPr>
        <p:txBody>
          <a:bodyPr lIns="0" b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16" name="Bildplatzhalter 15">
            <a:extLst>
              <a:ext uri="{FF2B5EF4-FFF2-40B4-BE49-F238E27FC236}">
                <a16:creationId xmlns:a16="http://schemas.microsoft.com/office/drawing/2014/main" id="{72DD3FE2-48A3-445F-9843-1184ABBFA867}"/>
              </a:ext>
            </a:extLst>
          </p:cNvPr>
          <p:cNvSpPr>
            <a:spLocks noGrp="1"/>
          </p:cNvSpPr>
          <p:nvPr>
            <p:ph type="pic" sz="quarter" idx="12"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566846 w 12192000"/>
              <a:gd name="connsiteY3" fmla="*/ 6858000 h 6858000"/>
              <a:gd name="connsiteX4" fmla="*/ 11566846 w 12192000"/>
              <a:gd name="connsiteY4" fmla="*/ 6656132 h 6858000"/>
              <a:gd name="connsiteX5" fmla="*/ 10764446 w 12192000"/>
              <a:gd name="connsiteY5" fmla="*/ 5853732 h 6858000"/>
              <a:gd name="connsiteX6" fmla="*/ 10132176 w 12192000"/>
              <a:gd name="connsiteY6" fmla="*/ 5853732 h 6858000"/>
              <a:gd name="connsiteX7" fmla="*/ 9329777 w 12192000"/>
              <a:gd name="connsiteY7" fmla="*/ 5051333 h 6858000"/>
              <a:gd name="connsiteX8" fmla="*/ 9329777 w 12192000"/>
              <a:gd name="connsiteY8" fmla="*/ 3075805 h 6858000"/>
              <a:gd name="connsiteX9" fmla="*/ 9331046 w 12192000"/>
              <a:gd name="connsiteY9" fmla="*/ 3075805 h 6858000"/>
              <a:gd name="connsiteX10" fmla="*/ 8528647 w 12192000"/>
              <a:gd name="connsiteY10" fmla="*/ 2273406 h 6858000"/>
              <a:gd name="connsiteX11" fmla="*/ 7439314 w 12192000"/>
              <a:gd name="connsiteY11" fmla="*/ 2273406 h 6858000"/>
              <a:gd name="connsiteX12" fmla="*/ 1507655 w 12192000"/>
              <a:gd name="connsiteY12" fmla="*/ 2273406 h 6858000"/>
              <a:gd name="connsiteX13" fmla="*/ 1426399 w 12192000"/>
              <a:gd name="connsiteY13" fmla="*/ 2273406 h 6858000"/>
              <a:gd name="connsiteX14" fmla="*/ 624000 w 12192000"/>
              <a:gd name="connsiteY14" fmla="*/ 3075805 h 6858000"/>
              <a:gd name="connsiteX15" fmla="*/ 624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0" y="0"/>
                </a:moveTo>
                <a:lnTo>
                  <a:pt x="12192000" y="0"/>
                </a:lnTo>
                <a:lnTo>
                  <a:pt x="12192000" y="6858000"/>
                </a:lnTo>
                <a:lnTo>
                  <a:pt x="11566846" y="6858000"/>
                </a:lnTo>
                <a:lnTo>
                  <a:pt x="11566846" y="6656132"/>
                </a:lnTo>
                <a:cubicBezTo>
                  <a:pt x="11566846" y="6213034"/>
                  <a:pt x="11207543" y="5853732"/>
                  <a:pt x="10764446" y="5853732"/>
                </a:cubicBezTo>
                <a:lnTo>
                  <a:pt x="10132176" y="5853732"/>
                </a:lnTo>
                <a:cubicBezTo>
                  <a:pt x="9689079" y="5853732"/>
                  <a:pt x="9329777" y="5494430"/>
                  <a:pt x="9329777" y="5051333"/>
                </a:cubicBezTo>
                <a:lnTo>
                  <a:pt x="9329777" y="3075805"/>
                </a:lnTo>
                <a:lnTo>
                  <a:pt x="9331046" y="3075805"/>
                </a:lnTo>
                <a:cubicBezTo>
                  <a:pt x="9331046" y="2632708"/>
                  <a:pt x="8971745" y="2273406"/>
                  <a:pt x="8528647" y="2273406"/>
                </a:cubicBezTo>
                <a:lnTo>
                  <a:pt x="7439314" y="2273406"/>
                </a:lnTo>
                <a:lnTo>
                  <a:pt x="1507655" y="2273406"/>
                </a:lnTo>
                <a:lnTo>
                  <a:pt x="1426399" y="2273406"/>
                </a:lnTo>
                <a:cubicBezTo>
                  <a:pt x="983302" y="2273406"/>
                  <a:pt x="624000" y="2632708"/>
                  <a:pt x="624000" y="3075805"/>
                </a:cubicBezTo>
                <a:lnTo>
                  <a:pt x="624000" y="6858000"/>
                </a:lnTo>
                <a:lnTo>
                  <a:pt x="0" y="6858000"/>
                </a:ln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lvl="0"/>
            <a:r>
              <a:rPr lang="en-US" dirty="0"/>
              <a:t>Add picture</a:t>
            </a:r>
          </a:p>
        </p:txBody>
      </p:sp>
      <p:pic>
        <p:nvPicPr>
          <p:cNvPr id="3" name="Grafik 2">
            <a:extLst>
              <a:ext uri="{FF2B5EF4-FFF2-40B4-BE49-F238E27FC236}">
                <a16:creationId xmlns:a16="http://schemas.microsoft.com/office/drawing/2014/main" id="{13EC9D4F-79FA-44F2-89CB-828F3C1FA29D}"/>
              </a:ext>
            </a:extLst>
          </p:cNvPr>
          <p:cNvPicPr>
            <a:picLocks noChangeAspect="1"/>
          </p:cNvPicPr>
          <p:nvPr userDrawn="1"/>
        </p:nvPicPr>
        <p:blipFill>
          <a:blip r:embed="rId2"/>
          <a:stretch>
            <a:fillRect/>
          </a:stretch>
        </p:blipFill>
        <p:spPr bwMode="black">
          <a:xfrm>
            <a:off x="1028666" y="5566887"/>
            <a:ext cx="3118173" cy="838800"/>
          </a:xfrm>
          <a:prstGeom prst="rect">
            <a:avLst/>
          </a:prstGeom>
        </p:spPr>
      </p:pic>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1200000" y="4869000"/>
            <a:ext cx="7488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5291641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hort 02">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24000" y="2689950"/>
            <a:ext cx="7704000" cy="2016000"/>
          </a:xfrm>
        </p:spPr>
        <p:txBody>
          <a:bodyPr l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24" name="Bildplatzhalter 23">
            <a:extLst>
              <a:ext uri="{FF2B5EF4-FFF2-40B4-BE49-F238E27FC236}">
                <a16:creationId xmlns:a16="http://schemas.microsoft.com/office/drawing/2014/main" id="{A334F372-56B2-4EE2-AF33-FB1BE7DAF483}"/>
              </a:ext>
            </a:extLst>
          </p:cNvPr>
          <p:cNvSpPr>
            <a:spLocks noGrp="1"/>
          </p:cNvSpPr>
          <p:nvPr>
            <p:ph type="pic" sz="quarter" idx="12" hasCustomPrompt="1"/>
          </p:nvPr>
        </p:nvSpPr>
        <p:spPr bwMode="ltGray">
          <a:xfrm>
            <a:off x="0" y="0"/>
            <a:ext cx="12192000" cy="6858000"/>
          </a:xfrm>
          <a:custGeom>
            <a:avLst/>
            <a:gdLst>
              <a:gd name="connsiteX0" fmla="*/ 0 w 12192000"/>
              <a:gd name="connsiteY0" fmla="*/ 6856095 h 6858000"/>
              <a:gd name="connsiteX1" fmla="*/ 1 w 12192000"/>
              <a:gd name="connsiteY1" fmla="*/ 6856095 h 6858000"/>
              <a:gd name="connsiteX2" fmla="*/ 1 w 12192000"/>
              <a:gd name="connsiteY2" fmla="*/ 6858000 h 6858000"/>
              <a:gd name="connsiteX3" fmla="*/ 0 w 12192000"/>
              <a:gd name="connsiteY3" fmla="*/ 6858000 h 6858000"/>
              <a:gd name="connsiteX4" fmla="*/ 0 w 12192000"/>
              <a:gd name="connsiteY4" fmla="*/ 0 h 6858000"/>
              <a:gd name="connsiteX5" fmla="*/ 12192000 w 12192000"/>
              <a:gd name="connsiteY5" fmla="*/ 0 h 6858000"/>
              <a:gd name="connsiteX6" fmla="*/ 12192000 w 12192000"/>
              <a:gd name="connsiteY6" fmla="*/ 6858000 h 6858000"/>
              <a:gd name="connsiteX7" fmla="*/ 9047029 w 12192000"/>
              <a:gd name="connsiteY7" fmla="*/ 6858000 h 6858000"/>
              <a:gd name="connsiteX8" fmla="*/ 9047029 w 12192000"/>
              <a:gd name="connsiteY8" fmla="*/ 5121593 h 6858000"/>
              <a:gd name="connsiteX9" fmla="*/ 9047029 w 12192000"/>
              <a:gd name="connsiteY9" fmla="*/ 2782253 h 6858000"/>
              <a:gd name="connsiteX10" fmla="*/ 9047997 w 12192000"/>
              <a:gd name="connsiteY10" fmla="*/ 2782253 h 6858000"/>
              <a:gd name="connsiteX11" fmla="*/ 8437835 w 12192000"/>
              <a:gd name="connsiteY11" fmla="*/ 2180273 h 6858000"/>
              <a:gd name="connsiteX12" fmla="*/ 8330407 w 12192000"/>
              <a:gd name="connsiteY12" fmla="*/ 2180273 h 6858000"/>
              <a:gd name="connsiteX13" fmla="*/ 8311515 w 12192000"/>
              <a:gd name="connsiteY13" fmla="*/ 2178368 h 6858000"/>
              <a:gd name="connsiteX14" fmla="*/ 7494270 w 12192000"/>
              <a:gd name="connsiteY14" fmla="*/ 2178368 h 6858000"/>
              <a:gd name="connsiteX15" fmla="*/ 1884046 w 12192000"/>
              <a:gd name="connsiteY15" fmla="*/ 2178368 h 6858000"/>
              <a:gd name="connsiteX16" fmla="*/ 1774259 w 12192000"/>
              <a:gd name="connsiteY16" fmla="*/ 2159742 h 6858000"/>
              <a:gd name="connsiteX17" fmla="*/ 1301551 w 12192000"/>
              <a:gd name="connsiteY17" fmla="*/ 1549718 h 6858000"/>
              <a:gd name="connsiteX18" fmla="*/ 1301551 w 12192000"/>
              <a:gd name="connsiteY18" fmla="*/ 1187768 h 6858000"/>
              <a:gd name="connsiteX19" fmla="*/ 788310 w 12192000"/>
              <a:gd name="connsiteY19" fmla="*/ 567195 h 6858000"/>
              <a:gd name="connsiteX20" fmla="*/ 780008 w 12192000"/>
              <a:gd name="connsiteY20" fmla="*/ 566374 h 6858000"/>
              <a:gd name="connsiteX21" fmla="*/ 776508 w 12192000"/>
              <a:gd name="connsiteY21" fmla="*/ 565290 h 6858000"/>
              <a:gd name="connsiteX22" fmla="*/ 648653 w 12192000"/>
              <a:gd name="connsiteY22" fmla="*/ 552450 h 6858000"/>
              <a:gd name="connsiteX23" fmla="*/ 0 w 12192000"/>
              <a:gd name="connsiteY23" fmla="*/ 552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0" y="6856095"/>
                </a:moveTo>
                <a:lnTo>
                  <a:pt x="1" y="6856095"/>
                </a:lnTo>
                <a:lnTo>
                  <a:pt x="1" y="6858000"/>
                </a:lnTo>
                <a:lnTo>
                  <a:pt x="0" y="6858000"/>
                </a:lnTo>
                <a:close/>
                <a:moveTo>
                  <a:pt x="0" y="0"/>
                </a:moveTo>
                <a:lnTo>
                  <a:pt x="12192000" y="0"/>
                </a:lnTo>
                <a:lnTo>
                  <a:pt x="12192000" y="6858000"/>
                </a:lnTo>
                <a:lnTo>
                  <a:pt x="9047029" y="6858000"/>
                </a:lnTo>
                <a:cubicBezTo>
                  <a:pt x="9047029" y="6858000"/>
                  <a:pt x="9047029" y="5454015"/>
                  <a:pt x="9047029" y="5121593"/>
                </a:cubicBezTo>
                <a:lnTo>
                  <a:pt x="9047029" y="2782253"/>
                </a:lnTo>
                <a:lnTo>
                  <a:pt x="9047997" y="2782253"/>
                </a:lnTo>
                <a:cubicBezTo>
                  <a:pt x="9048963" y="2449830"/>
                  <a:pt x="8775310" y="2180273"/>
                  <a:pt x="8437835" y="2180273"/>
                </a:cubicBezTo>
                <a:lnTo>
                  <a:pt x="8330407" y="2180273"/>
                </a:lnTo>
                <a:lnTo>
                  <a:pt x="8311515" y="2178368"/>
                </a:lnTo>
                <a:lnTo>
                  <a:pt x="7494270" y="2178368"/>
                </a:lnTo>
                <a:lnTo>
                  <a:pt x="1884046" y="2178368"/>
                </a:lnTo>
                <a:lnTo>
                  <a:pt x="1774259" y="2159742"/>
                </a:lnTo>
                <a:cubicBezTo>
                  <a:pt x="1501443" y="2086452"/>
                  <a:pt x="1301551" y="1841421"/>
                  <a:pt x="1301551" y="1549718"/>
                </a:cubicBezTo>
                <a:lnTo>
                  <a:pt x="1301551" y="1187768"/>
                </a:lnTo>
                <a:cubicBezTo>
                  <a:pt x="1301551" y="881063"/>
                  <a:pt x="1081670" y="626135"/>
                  <a:pt x="788310" y="567195"/>
                </a:cubicBezTo>
                <a:lnTo>
                  <a:pt x="780008" y="566374"/>
                </a:lnTo>
                <a:lnTo>
                  <a:pt x="776508" y="565290"/>
                </a:lnTo>
                <a:cubicBezTo>
                  <a:pt x="735227" y="556870"/>
                  <a:pt x="692468" y="552450"/>
                  <a:pt x="648653" y="552450"/>
                </a:cubicBezTo>
                <a:lnTo>
                  <a:pt x="0" y="55245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lvl="0"/>
            <a:r>
              <a:rPr lang="en-US" dirty="0"/>
              <a:t>Add picture</a:t>
            </a:r>
          </a:p>
        </p:txBody>
      </p:sp>
      <p:pic>
        <p:nvPicPr>
          <p:cNvPr id="5" name="Grafik 4">
            <a:extLst>
              <a:ext uri="{FF2B5EF4-FFF2-40B4-BE49-F238E27FC236}">
                <a16:creationId xmlns:a16="http://schemas.microsoft.com/office/drawing/2014/main" id="{91F475D6-7C98-470E-B89B-593C711517A8}"/>
              </a:ext>
            </a:extLst>
          </p:cNvPr>
          <p:cNvPicPr>
            <a:picLocks noChangeAspect="1"/>
          </p:cNvPicPr>
          <p:nvPr userDrawn="1"/>
        </p:nvPicPr>
        <p:blipFill>
          <a:blip r:embed="rId2"/>
          <a:stretch>
            <a:fillRect/>
          </a:stretch>
        </p:blipFill>
        <p:spPr bwMode="black">
          <a:xfrm>
            <a:off x="457108" y="5566887"/>
            <a:ext cx="3118173" cy="838800"/>
          </a:xfrm>
          <a:prstGeom prst="rect">
            <a:avLst/>
          </a:prstGeom>
        </p:spPr>
      </p:pic>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24000" y="4869000"/>
            <a:ext cx="770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3881220987"/>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01">
    <p:bg>
      <p:bgPr>
        <a:solidFill>
          <a:schemeClr val="tx2"/>
        </a:solidFill>
        <a:effectLst/>
      </p:bgPr>
    </p:bg>
    <p:spTree>
      <p:nvGrpSpPr>
        <p:cNvPr id="1" name=""/>
        <p:cNvGrpSpPr/>
        <p:nvPr/>
      </p:nvGrpSpPr>
      <p:grpSpPr>
        <a:xfrm>
          <a:off x="0" y="0"/>
          <a:ext cx="0" cy="0"/>
          <a:chOff x="0" y="0"/>
          <a:chExt cx="0" cy="0"/>
        </a:xfrm>
      </p:grpSpPr>
      <p:sp>
        <p:nvSpPr>
          <p:cNvPr id="22" name="Bildplatzhalter 21">
            <a:extLst>
              <a:ext uri="{FF2B5EF4-FFF2-40B4-BE49-F238E27FC236}">
                <a16:creationId xmlns:a16="http://schemas.microsoft.com/office/drawing/2014/main" id="{6A8ADA5C-DC72-433A-8A72-6B603222FD96}"/>
              </a:ext>
            </a:extLst>
          </p:cNvPr>
          <p:cNvSpPr>
            <a:spLocks noGrp="1"/>
          </p:cNvSpPr>
          <p:nvPr>
            <p:ph type="pic" sz="quarter" idx="12" hasCustomPrompt="1"/>
          </p:nvPr>
        </p:nvSpPr>
        <p:spPr bwMode="ltGray">
          <a:xfrm>
            <a:off x="1" y="0"/>
            <a:ext cx="8264854" cy="6858000"/>
          </a:xfrm>
          <a:custGeom>
            <a:avLst/>
            <a:gdLst>
              <a:gd name="connsiteX0" fmla="*/ 0 w 8264854"/>
              <a:gd name="connsiteY0" fmla="*/ 0 h 6858000"/>
              <a:gd name="connsiteX1" fmla="*/ 8264854 w 8264854"/>
              <a:gd name="connsiteY1" fmla="*/ 0 h 6858000"/>
              <a:gd name="connsiteX2" fmla="*/ 8263583 w 8264854"/>
              <a:gd name="connsiteY2" fmla="*/ 468273 h 6858000"/>
              <a:gd name="connsiteX3" fmla="*/ 8262290 w 8264854"/>
              <a:gd name="connsiteY3" fmla="*/ 944495 h 6858000"/>
              <a:gd name="connsiteX4" fmla="*/ 7719043 w 8264854"/>
              <a:gd name="connsiteY4" fmla="*/ 1488440 h 6858000"/>
              <a:gd name="connsiteX5" fmla="*/ 4623367 w 8264854"/>
              <a:gd name="connsiteY5" fmla="*/ 1488440 h 6858000"/>
              <a:gd name="connsiteX6" fmla="*/ 4080121 w 8264854"/>
              <a:gd name="connsiteY6" fmla="*/ 2032385 h 6858000"/>
              <a:gd name="connsiteX7" fmla="*/ 4081046 w 8264854"/>
              <a:gd name="connsiteY7" fmla="*/ 2032385 h 6858000"/>
              <a:gd name="connsiteX8" fmla="*/ 4081046 w 8264854"/>
              <a:gd name="connsiteY8" fmla="*/ 4045072 h 6858000"/>
              <a:gd name="connsiteX9" fmla="*/ 3537798 w 8264854"/>
              <a:gd name="connsiteY9" fmla="*/ 4589017 h 6858000"/>
              <a:gd name="connsiteX10" fmla="*/ 3110235 w 8264854"/>
              <a:gd name="connsiteY10" fmla="*/ 4589017 h 6858000"/>
              <a:gd name="connsiteX11" fmla="*/ 2566987 w 8264854"/>
              <a:gd name="connsiteY11" fmla="*/ 5132963 h 6858000"/>
              <a:gd name="connsiteX12" fmla="*/ 2566987 w 8264854"/>
              <a:gd name="connsiteY12" fmla="*/ 6858000 h 6858000"/>
              <a:gd name="connsiteX13" fmla="*/ 0 w 8264854"/>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64854" h="6858000">
                <a:moveTo>
                  <a:pt x="0" y="0"/>
                </a:moveTo>
                <a:lnTo>
                  <a:pt x="8264854" y="0"/>
                </a:lnTo>
                <a:lnTo>
                  <a:pt x="8263583" y="468273"/>
                </a:lnTo>
                <a:cubicBezTo>
                  <a:pt x="8263152" y="628601"/>
                  <a:pt x="8262721" y="788929"/>
                  <a:pt x="8262290" y="944495"/>
                </a:cubicBezTo>
                <a:cubicBezTo>
                  <a:pt x="8262290" y="1244731"/>
                  <a:pt x="8018893" y="1488440"/>
                  <a:pt x="7719043" y="1488440"/>
                </a:cubicBezTo>
                <a:lnTo>
                  <a:pt x="4623367" y="1488440"/>
                </a:lnTo>
                <a:cubicBezTo>
                  <a:pt x="4323517" y="1488440"/>
                  <a:pt x="4080121" y="1732150"/>
                  <a:pt x="4080121" y="2032385"/>
                </a:cubicBezTo>
                <a:lnTo>
                  <a:pt x="4081046" y="2032385"/>
                </a:lnTo>
                <a:lnTo>
                  <a:pt x="4081046" y="4045072"/>
                </a:lnTo>
                <a:cubicBezTo>
                  <a:pt x="4081046" y="4345308"/>
                  <a:pt x="3837649" y="4589017"/>
                  <a:pt x="3537798" y="4589017"/>
                </a:cubicBezTo>
                <a:lnTo>
                  <a:pt x="3110235" y="4589017"/>
                </a:lnTo>
                <a:cubicBezTo>
                  <a:pt x="2810384" y="4589017"/>
                  <a:pt x="2566987" y="4832727"/>
                  <a:pt x="2566987" y="5132963"/>
                </a:cubicBezTo>
                <a:lnTo>
                  <a:pt x="2566987"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4656000" y="1989000"/>
            <a:ext cx="6912000" cy="2448000"/>
          </a:xfrm>
        </p:spPr>
        <p:txBody>
          <a:bodyPr anchor="b"/>
          <a:lstStyle>
            <a:lvl1pPr>
              <a:lnSpc>
                <a:spcPct val="90000"/>
              </a:lnSpc>
              <a:defRPr sz="6000">
                <a:solidFill>
                  <a:schemeClr val="bg1"/>
                </a:solidFill>
              </a:defRPr>
            </a:lvl1pPr>
          </a:lstStyle>
          <a:p>
            <a:r>
              <a:rPr lang="en-US" dirty="0"/>
              <a:t>Divider slide to separate chapters</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4656000" y="4604814"/>
            <a:ext cx="691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417552355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02">
    <p:bg>
      <p:bgPr>
        <a:solidFill>
          <a:schemeClr val="tx2"/>
        </a:solidFill>
        <a:effectLst/>
      </p:bgPr>
    </p:bg>
    <p:spTree>
      <p:nvGrpSpPr>
        <p:cNvPr id="1" name=""/>
        <p:cNvGrpSpPr/>
        <p:nvPr/>
      </p:nvGrpSpPr>
      <p:grpSpPr>
        <a:xfrm>
          <a:off x="0" y="0"/>
          <a:ext cx="0" cy="0"/>
          <a:chOff x="0" y="0"/>
          <a:chExt cx="0" cy="0"/>
        </a:xfrm>
      </p:grpSpPr>
      <p:sp>
        <p:nvSpPr>
          <p:cNvPr id="31" name="Bildplatzhalter 30">
            <a:extLst>
              <a:ext uri="{FF2B5EF4-FFF2-40B4-BE49-F238E27FC236}">
                <a16:creationId xmlns:a16="http://schemas.microsoft.com/office/drawing/2014/main" id="{E4373149-AA5B-4292-9664-47F3DBB697D1}"/>
              </a:ext>
            </a:extLst>
          </p:cNvPr>
          <p:cNvSpPr>
            <a:spLocks noGrp="1"/>
          </p:cNvSpPr>
          <p:nvPr>
            <p:ph type="pic" sz="quarter" idx="12" hasCustomPrompt="1"/>
          </p:nvPr>
        </p:nvSpPr>
        <p:spPr bwMode="ltGray">
          <a:xfrm>
            <a:off x="5200614" y="0"/>
            <a:ext cx="6991387" cy="6858000"/>
          </a:xfrm>
          <a:custGeom>
            <a:avLst/>
            <a:gdLst>
              <a:gd name="connsiteX0" fmla="*/ 1020613 w 6991387"/>
              <a:gd name="connsiteY0" fmla="*/ 0 h 6858000"/>
              <a:gd name="connsiteX1" fmla="*/ 6991387 w 6991387"/>
              <a:gd name="connsiteY1" fmla="*/ 0 h 6858000"/>
              <a:gd name="connsiteX2" fmla="*/ 6991387 w 6991387"/>
              <a:gd name="connsiteY2" fmla="*/ 6858000 h 6858000"/>
              <a:gd name="connsiteX3" fmla="*/ 0 w 6991387"/>
              <a:gd name="connsiteY3" fmla="*/ 6858000 h 6858000"/>
              <a:gd name="connsiteX4" fmla="*/ 4907 w 6991387"/>
              <a:gd name="connsiteY4" fmla="*/ 6809259 h 6858000"/>
              <a:gd name="connsiteX5" fmla="*/ 708823 w 6991387"/>
              <a:gd name="connsiteY5" fmla="*/ 6235368 h 6858000"/>
              <a:gd name="connsiteX6" fmla="*/ 2192070 w 6991387"/>
              <a:gd name="connsiteY6" fmla="*/ 6235368 h 6858000"/>
              <a:gd name="connsiteX7" fmla="*/ 2910597 w 6991387"/>
              <a:gd name="connsiteY7" fmla="*/ 5516290 h 6858000"/>
              <a:gd name="connsiteX8" fmla="*/ 2910597 w 6991387"/>
              <a:gd name="connsiteY8" fmla="*/ 1498449 h 6858000"/>
              <a:gd name="connsiteX9" fmla="*/ 2192070 w 6991387"/>
              <a:gd name="connsiteY9" fmla="*/ 779372 h 6858000"/>
              <a:gd name="connsiteX10" fmla="*/ 1739139 w 6991387"/>
              <a:gd name="connsiteY10" fmla="*/ 779372 h 6858000"/>
              <a:gd name="connsiteX11" fmla="*/ 1020613 w 6991387"/>
              <a:gd name="connsiteY11" fmla="*/ 602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91387" h="6858000">
                <a:moveTo>
                  <a:pt x="1020613" y="0"/>
                </a:moveTo>
                <a:lnTo>
                  <a:pt x="6991387" y="0"/>
                </a:lnTo>
                <a:lnTo>
                  <a:pt x="6991387" y="6858000"/>
                </a:lnTo>
                <a:lnTo>
                  <a:pt x="0" y="6858000"/>
                </a:lnTo>
                <a:lnTo>
                  <a:pt x="4907" y="6809259"/>
                </a:lnTo>
                <a:cubicBezTo>
                  <a:pt x="71970" y="6481145"/>
                  <a:pt x="361908" y="6235368"/>
                  <a:pt x="708823" y="6235368"/>
                </a:cubicBezTo>
                <a:lnTo>
                  <a:pt x="2192070" y="6235368"/>
                </a:lnTo>
                <a:cubicBezTo>
                  <a:pt x="2589827" y="6235368"/>
                  <a:pt x="2910597" y="5913067"/>
                  <a:pt x="2910597" y="5516290"/>
                </a:cubicBezTo>
                <a:lnTo>
                  <a:pt x="2910597" y="1498449"/>
                </a:lnTo>
                <a:cubicBezTo>
                  <a:pt x="2910597" y="1100389"/>
                  <a:pt x="2588544" y="779372"/>
                  <a:pt x="2192070" y="779372"/>
                </a:cubicBezTo>
                <a:lnTo>
                  <a:pt x="1739139" y="779372"/>
                </a:lnTo>
                <a:cubicBezTo>
                  <a:pt x="1341383" y="779372"/>
                  <a:pt x="1020613" y="457071"/>
                  <a:pt x="1020613" y="60294"/>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624000" y="1989000"/>
            <a:ext cx="6840000" cy="2448000"/>
          </a:xfrm>
        </p:spPr>
        <p:txBody>
          <a:bodyPr anchor="b"/>
          <a:lstStyle>
            <a:lvl1pPr>
              <a:defRPr sz="6000">
                <a:solidFill>
                  <a:schemeClr val="bg1"/>
                </a:solidFill>
              </a:defRPr>
            </a:lvl1pPr>
          </a:lstStyle>
          <a:p>
            <a:r>
              <a:rPr lang="en-US" dirty="0"/>
              <a:t>Divider slide to separate chapters</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624000" y="4604813"/>
            <a:ext cx="6840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205473240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01">
    <p:bg>
      <p:bgPr>
        <a:solidFill>
          <a:schemeClr val="tx2"/>
        </a:solidFill>
        <a:effectLst/>
      </p:bgPr>
    </p:bg>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B883D2FF-D647-45CD-A73D-4072E12B26E9}"/>
              </a:ext>
            </a:extLst>
          </p:cNvPr>
          <p:cNvSpPr>
            <a:spLocks noGrp="1"/>
          </p:cNvSpPr>
          <p:nvPr>
            <p:ph type="pic" sz="quarter" idx="12" hasCustomPrompt="1"/>
          </p:nvPr>
        </p:nvSpPr>
        <p:spPr bwMode="ltGray">
          <a:xfrm>
            <a:off x="7248114" y="368"/>
            <a:ext cx="4943886" cy="6857632"/>
          </a:xfrm>
          <a:custGeom>
            <a:avLst/>
            <a:gdLst>
              <a:gd name="connsiteX0" fmla="*/ 4943886 w 4943886"/>
              <a:gd name="connsiteY0" fmla="*/ 0 h 6857632"/>
              <a:gd name="connsiteX1" fmla="*/ 4943886 w 4943886"/>
              <a:gd name="connsiteY1" fmla="*/ 6857632 h 6857632"/>
              <a:gd name="connsiteX2" fmla="*/ 0 w 4943886"/>
              <a:gd name="connsiteY2" fmla="*/ 6857632 h 6857632"/>
              <a:gd name="connsiteX3" fmla="*/ 1277303 w 4943886"/>
              <a:gd name="connsiteY3" fmla="*/ 586 h 6857632"/>
            </a:gdLst>
            <a:ahLst/>
            <a:cxnLst>
              <a:cxn ang="0">
                <a:pos x="connsiteX0" y="connsiteY0"/>
              </a:cxn>
              <a:cxn ang="0">
                <a:pos x="connsiteX1" y="connsiteY1"/>
              </a:cxn>
              <a:cxn ang="0">
                <a:pos x="connsiteX2" y="connsiteY2"/>
              </a:cxn>
              <a:cxn ang="0">
                <a:pos x="connsiteX3" y="connsiteY3"/>
              </a:cxn>
            </a:cxnLst>
            <a:rect l="l" t="t" r="r" b="b"/>
            <a:pathLst>
              <a:path w="4943886" h="6857632">
                <a:moveTo>
                  <a:pt x="4943886" y="0"/>
                </a:moveTo>
                <a:lnTo>
                  <a:pt x="4943886" y="6857632"/>
                </a:lnTo>
                <a:lnTo>
                  <a:pt x="0" y="6857632"/>
                </a:lnTo>
                <a:lnTo>
                  <a:pt x="1277303" y="586"/>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623888" y="1918800"/>
            <a:ext cx="6480000" cy="504000"/>
          </a:xfrm>
        </p:spPr>
        <p:txBody>
          <a:bodyPr anchor="b"/>
          <a:lstStyle>
            <a:lvl1pPr>
              <a:lnSpc>
                <a:spcPct val="90000"/>
              </a:lnSpc>
              <a:defRPr sz="4000">
                <a:solidFill>
                  <a:schemeClr val="bg1"/>
                </a:solidFill>
              </a:defRPr>
            </a:lvl1pPr>
          </a:lstStyle>
          <a:p>
            <a:pPr lvl="0"/>
            <a:r>
              <a:rPr lang="en-US" dirty="0"/>
              <a:t>00</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623559" y="2494800"/>
            <a:ext cx="6480000" cy="2448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2337515080"/>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03">
    <p:bg>
      <p:bgPr>
        <a:solidFill>
          <a:schemeClr val="tx2"/>
        </a:solidFill>
        <a:effectLst/>
      </p:bgPr>
    </p:bg>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1CD20AB6-DE4E-4C97-B230-3658F9A8648E}"/>
              </a:ext>
            </a:extLst>
          </p:cNvPr>
          <p:cNvSpPr>
            <a:spLocks noGrp="1"/>
          </p:cNvSpPr>
          <p:nvPr>
            <p:ph type="pic" sz="quarter" idx="12" hasCustomPrompt="1"/>
          </p:nvPr>
        </p:nvSpPr>
        <p:spPr bwMode="ltGray">
          <a:xfrm>
            <a:off x="2" y="-1"/>
            <a:ext cx="7353298" cy="6858001"/>
          </a:xfrm>
          <a:custGeom>
            <a:avLst/>
            <a:gdLst>
              <a:gd name="connsiteX0" fmla="*/ 0 w 7607999"/>
              <a:gd name="connsiteY0" fmla="*/ 0 h 6858001"/>
              <a:gd name="connsiteX1" fmla="*/ 7607999 w 7607999"/>
              <a:gd name="connsiteY1" fmla="*/ 0 h 6858001"/>
              <a:gd name="connsiteX2" fmla="*/ 7607999 w 7607999"/>
              <a:gd name="connsiteY2" fmla="*/ 630974 h 6858001"/>
              <a:gd name="connsiteX3" fmla="*/ 6784305 w 7607999"/>
              <a:gd name="connsiteY3" fmla="*/ 1482877 h 6858001"/>
              <a:gd name="connsiteX4" fmla="*/ 5342841 w 7607999"/>
              <a:gd name="connsiteY4" fmla="*/ 1482877 h 6858001"/>
              <a:gd name="connsiteX5" fmla="*/ 4519148 w 7607999"/>
              <a:gd name="connsiteY5" fmla="*/ 2334779 h 6858001"/>
              <a:gd name="connsiteX6" fmla="*/ 4519148 w 7607999"/>
              <a:gd name="connsiteY6" fmla="*/ 6858001 h 6858001"/>
              <a:gd name="connsiteX7" fmla="*/ 0 w 760799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7999" h="6858001">
                <a:moveTo>
                  <a:pt x="0" y="0"/>
                </a:moveTo>
                <a:lnTo>
                  <a:pt x="7607999" y="0"/>
                </a:lnTo>
                <a:lnTo>
                  <a:pt x="7607999" y="630974"/>
                </a:lnTo>
                <a:cubicBezTo>
                  <a:pt x="7607999" y="1102059"/>
                  <a:pt x="7238465" y="1482877"/>
                  <a:pt x="6784305" y="1482877"/>
                </a:cubicBezTo>
                <a:lnTo>
                  <a:pt x="5342841" y="1482877"/>
                </a:lnTo>
                <a:cubicBezTo>
                  <a:pt x="4888682" y="1482877"/>
                  <a:pt x="4519148" y="1863694"/>
                  <a:pt x="4519148" y="2334779"/>
                </a:cubicBezTo>
                <a:lnTo>
                  <a:pt x="4519148" y="6858001"/>
                </a:lnTo>
                <a:lnTo>
                  <a:pt x="0" y="6858001"/>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5016000" y="1989000"/>
            <a:ext cx="6552000" cy="2448000"/>
          </a:xfrm>
        </p:spPr>
        <p:txBody>
          <a:bodyPr anchor="b"/>
          <a:lstStyle>
            <a:lvl1pPr>
              <a:defRPr sz="6000">
                <a:solidFill>
                  <a:schemeClr val="bg1"/>
                </a:solidFill>
              </a:defRPr>
            </a:lvl1pPr>
          </a:lstStyle>
          <a:p>
            <a:r>
              <a:rPr lang="en-US" dirty="0"/>
              <a:t>Divider slide to separate chapters</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5016000" y="4604513"/>
            <a:ext cx="655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34899373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9085B700-7E7E-495E-8770-F2C0E4CC3FE1}"/>
              </a:ext>
            </a:extLst>
          </p:cNvPr>
          <p:cNvSpPr>
            <a:spLocks noGrp="1"/>
          </p:cNvSpPr>
          <p:nvPr>
            <p:ph type="pic" sz="quarter" idx="12" hasCustomPrompt="1"/>
          </p:nvPr>
        </p:nvSpPr>
        <p:spPr bwMode="ltGray">
          <a:xfrm>
            <a:off x="5594714" y="0"/>
            <a:ext cx="6597286" cy="6858000"/>
          </a:xfrm>
          <a:custGeom>
            <a:avLst/>
            <a:gdLst>
              <a:gd name="connsiteX0" fmla="*/ 2651633 w 6597286"/>
              <a:gd name="connsiteY0" fmla="*/ 0 h 6858000"/>
              <a:gd name="connsiteX1" fmla="*/ 6597286 w 6597286"/>
              <a:gd name="connsiteY1" fmla="*/ 0 h 6858000"/>
              <a:gd name="connsiteX2" fmla="*/ 6597286 w 6597286"/>
              <a:gd name="connsiteY2" fmla="*/ 6858000 h 6858000"/>
              <a:gd name="connsiteX3" fmla="*/ 0 w 6597286"/>
              <a:gd name="connsiteY3" fmla="*/ 6858000 h 6858000"/>
              <a:gd name="connsiteX4" fmla="*/ 7452 w 6597286"/>
              <a:gd name="connsiteY4" fmla="*/ 6809170 h 6858000"/>
              <a:gd name="connsiteX5" fmla="*/ 885502 w 6597286"/>
              <a:gd name="connsiteY5" fmla="*/ 6093335 h 6858000"/>
              <a:gd name="connsiteX6" fmla="*/ 4140126 w 6597286"/>
              <a:gd name="connsiteY6" fmla="*/ 6093335 h 6858000"/>
              <a:gd name="connsiteX7" fmla="*/ 5036364 w 6597286"/>
              <a:gd name="connsiteY7" fmla="*/ 5172770 h 6858000"/>
              <a:gd name="connsiteX8" fmla="*/ 5036364 w 6597286"/>
              <a:gd name="connsiteY8" fmla="*/ 1590378 h 6858000"/>
              <a:gd name="connsiteX9" fmla="*/ 4140126 w 6597286"/>
              <a:gd name="connsiteY9" fmla="*/ 694140 h 6858000"/>
              <a:gd name="connsiteX10" fmla="*/ 3523003 w 6597286"/>
              <a:gd name="connsiteY10" fmla="*/ 694140 h 6858000"/>
              <a:gd name="connsiteX11" fmla="*/ 2697304 w 6597286"/>
              <a:gd name="connsiteY11" fmla="*/ 1469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97286" h="6858000">
                <a:moveTo>
                  <a:pt x="2651633" y="0"/>
                </a:moveTo>
                <a:lnTo>
                  <a:pt x="6597286" y="0"/>
                </a:lnTo>
                <a:lnTo>
                  <a:pt x="6597286" y="6858000"/>
                </a:lnTo>
                <a:lnTo>
                  <a:pt x="0" y="6858000"/>
                </a:lnTo>
                <a:lnTo>
                  <a:pt x="7452" y="6809170"/>
                </a:lnTo>
                <a:cubicBezTo>
                  <a:pt x="90931" y="6401137"/>
                  <a:pt x="451947" y="6093335"/>
                  <a:pt x="885502" y="6093335"/>
                </a:cubicBezTo>
                <a:lnTo>
                  <a:pt x="4140126" y="6093335"/>
                </a:lnTo>
                <a:cubicBezTo>
                  <a:pt x="4634338" y="6093335"/>
                  <a:pt x="5036364" y="5668262"/>
                  <a:pt x="5036364" y="5172770"/>
                </a:cubicBezTo>
                <a:lnTo>
                  <a:pt x="5036364" y="1590378"/>
                </a:lnTo>
                <a:cubicBezTo>
                  <a:pt x="5036364" y="1096167"/>
                  <a:pt x="4635618" y="694140"/>
                  <a:pt x="4140126" y="694140"/>
                </a:cubicBezTo>
                <a:lnTo>
                  <a:pt x="3523003" y="694140"/>
                </a:lnTo>
                <a:cubicBezTo>
                  <a:pt x="3152344" y="694140"/>
                  <a:pt x="2833540" y="468720"/>
                  <a:pt x="2697304" y="146974"/>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marL="0" marR="0" lvl="4" indent="0" algn="ctr" defTabSz="179388" rtl="0" eaLnBrk="1" fontAlgn="auto" latinLnBrk="0" hangingPunct="1">
              <a:lnSpc>
                <a:spcPct val="100000"/>
              </a:lnSpc>
              <a:spcBef>
                <a:spcPts val="0"/>
              </a:spcBef>
              <a:spcAft>
                <a:spcPts val="0"/>
              </a:spcAft>
              <a:buClr>
                <a:schemeClr val="tx2"/>
              </a:buClr>
              <a:buSzPct val="70000"/>
              <a:buFont typeface="+mn-lt" panose="020B0604020202020204" pitchFamily="34" charset="0"/>
              <a:buNone/>
              <a:tabLst/>
              <a:defRPr/>
            </a:pPr>
            <a:r>
              <a:rPr lang="en-US" dirty="0"/>
              <a:t>White background or add </a:t>
            </a:r>
            <a:br>
              <a:rPr lang="en-US" dirty="0"/>
            </a:br>
            <a:r>
              <a:rPr lang="en-US" dirty="0"/>
              <a:t>gradient as a picture</a:t>
            </a:r>
          </a:p>
        </p:txBody>
      </p:sp>
      <p:sp>
        <p:nvSpPr>
          <p:cNvPr id="3" name="Titel 2">
            <a:extLst>
              <a:ext uri="{FF2B5EF4-FFF2-40B4-BE49-F238E27FC236}">
                <a16:creationId xmlns:a16="http://schemas.microsoft.com/office/drawing/2014/main" id="{5E672D56-15CA-4A30-BD95-1720D4510A27}"/>
              </a:ext>
            </a:extLst>
          </p:cNvPr>
          <p:cNvSpPr>
            <a:spLocks noGrp="1"/>
          </p:cNvSpPr>
          <p:nvPr>
            <p:ph type="title" hasCustomPrompt="1"/>
          </p:nvPr>
        </p:nvSpPr>
        <p:spPr>
          <a:xfrm>
            <a:off x="624000" y="405000"/>
            <a:ext cx="5472000" cy="720000"/>
          </a:xfrm>
        </p:spPr>
        <p:txBody>
          <a:bodyPr/>
          <a:lstStyle>
            <a:lvl1pPr>
              <a:defRPr>
                <a:solidFill>
                  <a:schemeClr val="bg1"/>
                </a:solidFill>
              </a:defRPr>
            </a:lvl1pPr>
          </a:lstStyle>
          <a:p>
            <a:r>
              <a:rPr lang="de-DE" dirty="0"/>
              <a:t>Agenda</a:t>
            </a:r>
          </a:p>
        </p:txBody>
      </p:sp>
    </p:spTree>
    <p:extLst>
      <p:ext uri="{BB962C8B-B14F-4D97-AF65-F5344CB8AC3E}">
        <p14:creationId xmlns:p14="http://schemas.microsoft.com/office/powerpoint/2010/main" val="2801375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37488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07BA7844-79FB-4134-9E27-FC31F6528B35}"/>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34070987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644686771"/>
      </p:ext>
    </p:extLst>
  </p:cSld>
  <p:clrMapOvr>
    <a:masterClrMapping/>
  </p:clrMapOvr>
  <p:extLst>
    <p:ext uri="{DCECCB84-F9BA-43D5-87BE-67443E8EF086}">
      <p15:sldGuideLst xmlns:p15="http://schemas.microsoft.com/office/powerpoint/2012/main">
        <p15:guide id="1" orient="horz" pos="39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410766698"/>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710477384"/>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497351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s with highlight">
    <p:bg bwMode="gray">
      <p:bgRef idx="1001">
        <a:schemeClr val="bg1"/>
      </p:bgRef>
    </p:bg>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ihandform: Form 13">
            <a:extLst>
              <a:ext uri="{FF2B5EF4-FFF2-40B4-BE49-F238E27FC236}">
                <a16:creationId xmlns:a16="http://schemas.microsoft.com/office/drawing/2014/main" id="{9EED2250-7C4A-4786-AAFC-BA534599C4B9}"/>
              </a:ext>
            </a:extLst>
          </p:cNvPr>
          <p:cNvSpPr/>
          <p:nvPr/>
        </p:nvSpPr>
        <p:spPr bwMode="grayWhite">
          <a:xfrm>
            <a:off x="8112000" y="1485000"/>
            <a:ext cx="3456000" cy="5373000"/>
          </a:xfrm>
          <a:custGeom>
            <a:avLst/>
            <a:gdLst>
              <a:gd name="connsiteX0" fmla="*/ 521984 w 3456000"/>
              <a:gd name="connsiteY0" fmla="*/ 0 h 5373000"/>
              <a:gd name="connsiteX1" fmla="*/ 2933364 w 3456000"/>
              <a:gd name="connsiteY1" fmla="*/ 0 h 5373000"/>
              <a:gd name="connsiteX2" fmla="*/ 3455348 w 3456000"/>
              <a:gd name="connsiteY2" fmla="*/ 522636 h 5373000"/>
              <a:gd name="connsiteX3" fmla="*/ 3455348 w 3456000"/>
              <a:gd name="connsiteY3" fmla="*/ 1800000 h 5373000"/>
              <a:gd name="connsiteX4" fmla="*/ 3456000 w 3456000"/>
              <a:gd name="connsiteY4" fmla="*/ 1800000 h 5373000"/>
              <a:gd name="connsiteX5" fmla="*/ 3456000 w 3456000"/>
              <a:gd name="connsiteY5" fmla="*/ 5373000 h 5373000"/>
              <a:gd name="connsiteX6" fmla="*/ 0 w 3456000"/>
              <a:gd name="connsiteY6" fmla="*/ 5373000 h 5373000"/>
              <a:gd name="connsiteX7" fmla="*/ 0 w 3456000"/>
              <a:gd name="connsiteY7" fmla="*/ 4820371 h 5373000"/>
              <a:gd name="connsiteX8" fmla="*/ 0 w 3456000"/>
              <a:gd name="connsiteY8" fmla="*/ 1800000 h 5373000"/>
              <a:gd name="connsiteX9" fmla="*/ 0 w 3456000"/>
              <a:gd name="connsiteY9" fmla="*/ 522636 h 5373000"/>
              <a:gd name="connsiteX10" fmla="*/ 521984 w 3456000"/>
              <a:gd name="connsiteY10" fmla="*/ 0 h 537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000" h="5373000">
                <a:moveTo>
                  <a:pt x="521984" y="0"/>
                </a:moveTo>
                <a:lnTo>
                  <a:pt x="2933364" y="0"/>
                </a:lnTo>
                <a:cubicBezTo>
                  <a:pt x="3223790" y="0"/>
                  <a:pt x="3455566" y="235469"/>
                  <a:pt x="3455348" y="522636"/>
                </a:cubicBezTo>
                <a:lnTo>
                  <a:pt x="3455348" y="1800000"/>
                </a:lnTo>
                <a:lnTo>
                  <a:pt x="3456000" y="1800000"/>
                </a:lnTo>
                <a:lnTo>
                  <a:pt x="3456000" y="5373000"/>
                </a:lnTo>
                <a:lnTo>
                  <a:pt x="0" y="5373000"/>
                </a:lnTo>
                <a:lnTo>
                  <a:pt x="0" y="4820371"/>
                </a:lnTo>
                <a:lnTo>
                  <a:pt x="0" y="1800000"/>
                </a:lnTo>
                <a:lnTo>
                  <a:pt x="0" y="522636"/>
                </a:lnTo>
                <a:cubicBezTo>
                  <a:pt x="0" y="231776"/>
                  <a:pt x="235251" y="0"/>
                  <a:pt x="521984" y="0"/>
                </a:cubicBezTo>
                <a:close/>
              </a:path>
            </a:pathLst>
          </a:custGeom>
          <a:solidFill>
            <a:srgbClr val="E20074"/>
          </a:solidFill>
          <a:ln w="2167" cap="flat">
            <a:noFill/>
            <a:prstDash val="solid"/>
            <a:miter/>
          </a:ln>
        </p:spPr>
        <p:txBody>
          <a:bodyPr rtlCol="0" anchor="ctr">
            <a:noAutofit/>
          </a:bodyPr>
          <a:lstStyle/>
          <a:p>
            <a:endParaRPr lang="en-US" dirty="0"/>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1907861399"/>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11" name="Freihandform: Form 10">
            <a:extLst>
              <a:ext uri="{FF2B5EF4-FFF2-40B4-BE49-F238E27FC236}">
                <a16:creationId xmlns:a16="http://schemas.microsoft.com/office/drawing/2014/main" id="{016A2F1E-AA29-4BA6-8F70-3BCCD073A91F}"/>
              </a:ext>
            </a:extLst>
          </p:cNvPr>
          <p:cNvSpPr/>
          <p:nvPr/>
        </p:nvSpPr>
        <p:spPr bwMode="grayWhite">
          <a:xfrm>
            <a:off x="4370020" y="1484999"/>
            <a:ext cx="7821980" cy="4257860"/>
          </a:xfrm>
          <a:custGeom>
            <a:avLst/>
            <a:gdLst>
              <a:gd name="connsiteX0" fmla="*/ 442664 w 7821980"/>
              <a:gd name="connsiteY0" fmla="*/ 0 h 4257860"/>
              <a:gd name="connsiteX1" fmla="*/ 7821980 w 7821980"/>
              <a:gd name="connsiteY1" fmla="*/ 0 h 4257860"/>
              <a:gd name="connsiteX2" fmla="*/ 7821980 w 7821980"/>
              <a:gd name="connsiteY2" fmla="*/ 4257860 h 4257860"/>
              <a:gd name="connsiteX3" fmla="*/ 442664 w 7821980"/>
              <a:gd name="connsiteY3" fmla="*/ 4257860 h 4257860"/>
              <a:gd name="connsiteX4" fmla="*/ 0 w 7821980"/>
              <a:gd name="connsiteY4" fmla="*/ 3814543 h 4257860"/>
              <a:gd name="connsiteX5" fmla="*/ 0 w 7821980"/>
              <a:gd name="connsiteY5" fmla="*/ 443317 h 4257860"/>
              <a:gd name="connsiteX6" fmla="*/ 442664 w 7821980"/>
              <a:gd name="connsiteY6" fmla="*/ 0 h 425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1980" h="4257860">
                <a:moveTo>
                  <a:pt x="442664" y="0"/>
                </a:moveTo>
                <a:lnTo>
                  <a:pt x="7821980" y="0"/>
                </a:lnTo>
                <a:lnTo>
                  <a:pt x="7821980" y="4257860"/>
                </a:lnTo>
                <a:lnTo>
                  <a:pt x="442664" y="4257860"/>
                </a:lnTo>
                <a:cubicBezTo>
                  <a:pt x="196451" y="4257860"/>
                  <a:pt x="0" y="4057831"/>
                  <a:pt x="0" y="3814543"/>
                </a:cubicBezTo>
                <a:lnTo>
                  <a:pt x="0" y="443317"/>
                </a:lnTo>
                <a:cubicBezTo>
                  <a:pt x="0" y="196777"/>
                  <a:pt x="199378" y="0"/>
                  <a:pt x="442664" y="0"/>
                </a:cubicBezTo>
                <a:close/>
              </a:path>
            </a:pathLst>
          </a:custGeom>
          <a:solidFill>
            <a:srgbClr val="E20074"/>
          </a:solidFill>
          <a:ln w="3019" cap="flat">
            <a:noFill/>
            <a:prstDash val="solid"/>
            <a:miter/>
          </a:ln>
        </p:spPr>
        <p:txBody>
          <a:bodyPr rtlCol="0" anchor="ctr"/>
          <a:lstStyle/>
          <a:p>
            <a:endParaRPr lang="en-US" dirty="0"/>
          </a:p>
        </p:txBody>
      </p:sp>
      <p:sp>
        <p:nvSpPr>
          <p:cNvPr id="3" name="Titel 2">
            <a:extLst>
              <a:ext uri="{FF2B5EF4-FFF2-40B4-BE49-F238E27FC236}">
                <a16:creationId xmlns:a16="http://schemas.microsoft.com/office/drawing/2014/main" id="{BFEDF5FD-17AD-45A2-BFE4-CB2E27106D85}"/>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424185530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02">
    <p:bg>
      <p:bgPr>
        <a:solidFill>
          <a:schemeClr val="tx2"/>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EC348A62-6FBD-48EB-857E-EA302D879D3D}"/>
              </a:ext>
            </a:extLst>
          </p:cNvPr>
          <p:cNvSpPr>
            <a:spLocks noGrp="1"/>
          </p:cNvSpPr>
          <p:nvPr>
            <p:ph type="pic" sz="quarter" idx="12" hasCustomPrompt="1"/>
          </p:nvPr>
        </p:nvSpPr>
        <p:spPr bwMode="ltGray">
          <a:xfrm>
            <a:off x="1" y="0"/>
            <a:ext cx="4439815" cy="6858000"/>
          </a:xfrm>
          <a:custGeom>
            <a:avLst/>
            <a:gdLst>
              <a:gd name="connsiteX0" fmla="*/ 0 w 4439815"/>
              <a:gd name="connsiteY0" fmla="*/ 0 h 6858000"/>
              <a:gd name="connsiteX1" fmla="*/ 4439815 w 4439815"/>
              <a:gd name="connsiteY1" fmla="*/ 0 h 6858000"/>
              <a:gd name="connsiteX2" fmla="*/ 3186243 w 4439815"/>
              <a:gd name="connsiteY2" fmla="*/ 6858000 h 6858000"/>
              <a:gd name="connsiteX3" fmla="*/ 0 w 44398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39815" h="6858000">
                <a:moveTo>
                  <a:pt x="0" y="0"/>
                </a:moveTo>
                <a:lnTo>
                  <a:pt x="4439815" y="0"/>
                </a:lnTo>
                <a:lnTo>
                  <a:pt x="3186243"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4730400" y="2638800"/>
            <a:ext cx="6840000" cy="504000"/>
          </a:xfrm>
        </p:spPr>
        <p:txBody>
          <a:bodyPr anchor="b"/>
          <a:lstStyle>
            <a:lvl1pPr>
              <a:defRPr sz="4000">
                <a:solidFill>
                  <a:schemeClr val="bg1"/>
                </a:solidFill>
              </a:defRPr>
            </a:lvl1pPr>
          </a:lstStyle>
          <a:p>
            <a:pPr lvl="0"/>
            <a:r>
              <a:rPr lang="en-US" dirty="0"/>
              <a:t>00</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4730400" y="3214800"/>
            <a:ext cx="6840000" cy="2520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4543016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tx2"/>
        </a:solidFill>
        <a:effectLst/>
      </p:bgPr>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529376" y="29250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
        <p:nvSpPr>
          <p:cNvPr id="31" name="Bildplatzhalter 30">
            <a:extLst>
              <a:ext uri="{FF2B5EF4-FFF2-40B4-BE49-F238E27FC236}">
                <a16:creationId xmlns:a16="http://schemas.microsoft.com/office/drawing/2014/main" id="{7A44F123-0F06-457E-ACE5-ACFD7CF0BB04}"/>
              </a:ext>
            </a:extLst>
          </p:cNvPr>
          <p:cNvSpPr>
            <a:spLocks noGrp="1"/>
          </p:cNvSpPr>
          <p:nvPr>
            <p:ph type="pic" sz="quarter" idx="12" hasCustomPrompt="1"/>
          </p:nvPr>
        </p:nvSpPr>
        <p:spPr bwMode="ltGray">
          <a:xfrm>
            <a:off x="0" y="0"/>
            <a:ext cx="6097097" cy="6858000"/>
          </a:xfrm>
          <a:custGeom>
            <a:avLst/>
            <a:gdLst>
              <a:gd name="connsiteX0" fmla="*/ 0 w 6097097"/>
              <a:gd name="connsiteY0" fmla="*/ 0 h 6858000"/>
              <a:gd name="connsiteX1" fmla="*/ 6097097 w 6097097"/>
              <a:gd name="connsiteY1" fmla="*/ 0 h 6858000"/>
              <a:gd name="connsiteX2" fmla="*/ 6097097 w 6097097"/>
              <a:gd name="connsiteY2" fmla="*/ 808991 h 6858000"/>
              <a:gd name="connsiteX3" fmla="*/ 5438531 w 6097097"/>
              <a:gd name="connsiteY3" fmla="*/ 1482091 h 6858000"/>
              <a:gd name="connsiteX4" fmla="*/ 1286265 w 6097097"/>
              <a:gd name="connsiteY4" fmla="*/ 1482091 h 6858000"/>
              <a:gd name="connsiteX5" fmla="*/ 627700 w 6097097"/>
              <a:gd name="connsiteY5" fmla="*/ 2155191 h 6858000"/>
              <a:gd name="connsiteX6" fmla="*/ 627700 w 6097097"/>
              <a:gd name="connsiteY6" fmla="*/ 6858000 h 6858000"/>
              <a:gd name="connsiteX7" fmla="*/ 0 w 609709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7097" h="6858000">
                <a:moveTo>
                  <a:pt x="0" y="0"/>
                </a:moveTo>
                <a:lnTo>
                  <a:pt x="6097097" y="0"/>
                </a:lnTo>
                <a:lnTo>
                  <a:pt x="6097097" y="808991"/>
                </a:lnTo>
                <a:cubicBezTo>
                  <a:pt x="6097097" y="1181100"/>
                  <a:pt x="5802141" y="1482091"/>
                  <a:pt x="5438531" y="1482091"/>
                </a:cubicBezTo>
                <a:lnTo>
                  <a:pt x="1286265" y="1482091"/>
                </a:lnTo>
                <a:cubicBezTo>
                  <a:pt x="922656" y="1482091"/>
                  <a:pt x="627700" y="1783080"/>
                  <a:pt x="627700" y="2155191"/>
                </a:cubicBezTo>
                <a:lnTo>
                  <a:pt x="627700" y="6858000"/>
                </a:lnTo>
                <a:lnTo>
                  <a:pt x="0" y="6858000"/>
                </a:lnTo>
                <a:close/>
              </a:path>
            </a:pathLst>
          </a:custGeom>
          <a:solidFill>
            <a:schemeClr val="bg1"/>
          </a:solidFill>
        </p:spPr>
        <p:txBody>
          <a:bodyPr wrap="square" bIns="576000" anchor="ctr">
            <a:noAutofit/>
          </a:bodyPr>
          <a:lstStyle>
            <a:lvl1pPr marL="0" indent="0" algn="ctr" defTabSz="179388">
              <a:spcAft>
                <a:spcPts val="0"/>
              </a:spcAft>
              <a:buFont typeface="+mn-lt" panose="020B0604020202020204" pitchFamily="34" charset="0"/>
              <a:buNone/>
              <a:defRPr sz="1000">
                <a:solidFill>
                  <a:schemeClr val="bg1"/>
                </a:solidFill>
                <a:latin typeface="+mn-lt"/>
              </a:defRPr>
            </a:lvl1pPr>
            <a:lvl2pPr marL="0" indent="0" algn="ctr" defTabSz="179388">
              <a:spcAft>
                <a:spcPts val="0"/>
              </a:spcAft>
              <a:buFont typeface="+mn-lt" panose="020B0604020202020204" pitchFamily="34" charset="0"/>
              <a:buNone/>
              <a:defRPr sz="1000">
                <a:solidFill>
                  <a:schemeClr val="bg1"/>
                </a:solidFill>
                <a:latin typeface="+mn-lt"/>
              </a:defRPr>
            </a:lvl2pPr>
            <a:lvl3pPr marL="0" indent="0" algn="ctr" defTabSz="179388">
              <a:spcAft>
                <a:spcPts val="0"/>
              </a:spcAft>
              <a:buFont typeface="+mn-lt" panose="020B0604020202020204" pitchFamily="34" charset="0"/>
              <a:buNone/>
              <a:defRPr sz="1000">
                <a:solidFill>
                  <a:schemeClr val="bg1"/>
                </a:solidFill>
                <a:latin typeface="+mn-lt"/>
              </a:defRPr>
            </a:lvl3pPr>
            <a:lvl4pPr marL="0" indent="0" algn="ctr" defTabSz="179388">
              <a:spcAft>
                <a:spcPts val="0"/>
              </a:spcAft>
              <a:buFont typeface="+mn-lt" panose="020B0604020202020204" pitchFamily="34" charset="0"/>
              <a:buNone/>
              <a:defRPr sz="1000">
                <a:solidFill>
                  <a:schemeClr val="bg1"/>
                </a:solidFill>
                <a:latin typeface="+mn-lt"/>
              </a:defRPr>
            </a:lvl4pPr>
            <a:lvl5pPr marL="0" indent="0" algn="ctr" defTabSz="179388">
              <a:spcAft>
                <a:spcPts val="0"/>
              </a:spcAft>
              <a:buFont typeface="+mn-lt" panose="020B0604020202020204" pitchFamily="34" charset="0"/>
              <a:buNone/>
              <a:defRPr sz="1000">
                <a:solidFill>
                  <a:schemeClr val="bg1"/>
                </a:solidFill>
                <a:latin typeface="+mn-lt"/>
              </a:defRPr>
            </a:lvl5pPr>
            <a:lvl6pPr marL="0" indent="0" algn="ctr" defTabSz="179388">
              <a:spcAft>
                <a:spcPts val="0"/>
              </a:spcAft>
              <a:buFont typeface="+mn-lt" panose="020B0604020202020204" pitchFamily="34" charset="0"/>
              <a:buNone/>
              <a:defRPr sz="1000">
                <a:solidFill>
                  <a:schemeClr val="bg1"/>
                </a:solidFill>
                <a:latin typeface="+mn-lt"/>
              </a:defRPr>
            </a:lvl6pPr>
            <a:lvl7pPr marL="0" indent="0" algn="ctr" defTabSz="179388">
              <a:spcAft>
                <a:spcPts val="0"/>
              </a:spcAft>
              <a:buFont typeface="+mn-lt" panose="020B0604020202020204" pitchFamily="34" charset="0"/>
              <a:buNone/>
              <a:defRPr sz="1000">
                <a:solidFill>
                  <a:schemeClr val="bg1"/>
                </a:solidFill>
                <a:latin typeface="+mn-lt"/>
              </a:defRPr>
            </a:lvl7pPr>
            <a:lvl8pPr marL="0" indent="0" algn="ctr" defTabSz="179388">
              <a:spcAft>
                <a:spcPts val="0"/>
              </a:spcAft>
              <a:buFont typeface="+mn-lt" panose="020B0604020202020204" pitchFamily="34" charset="0"/>
              <a:buNone/>
              <a:defRPr sz="1000">
                <a:solidFill>
                  <a:schemeClr val="bg1"/>
                </a:solidFill>
                <a:latin typeface="+mn-lt"/>
              </a:defRPr>
            </a:lvl8pPr>
            <a:lvl9pPr marL="0" indent="0" algn="ctr" defTabSz="179388">
              <a:spcAft>
                <a:spcPts val="0"/>
              </a:spcAft>
              <a:buFont typeface="+mn-lt" panose="020B0604020202020204" pitchFamily="34" charset="0"/>
              <a:buNone/>
              <a:defRPr sz="1000">
                <a:solidFill>
                  <a:schemeClr val="bg1"/>
                </a:solidFill>
                <a:latin typeface="+mn-lt"/>
              </a:defRPr>
            </a:lvl9pPr>
          </a:lstStyle>
          <a:p>
            <a:pPr marL="0" marR="0" lvl="4" indent="0" algn="ctr" defTabSz="179388" rtl="0" eaLnBrk="1" fontAlgn="auto" latinLnBrk="0" hangingPunct="1">
              <a:lnSpc>
                <a:spcPct val="100000"/>
              </a:lnSpc>
              <a:spcBef>
                <a:spcPts val="0"/>
              </a:spcBef>
              <a:spcAft>
                <a:spcPts val="0"/>
              </a:spcAft>
              <a:buClr>
                <a:schemeClr val="tx2"/>
              </a:buClr>
              <a:buSzPct val="70000"/>
              <a:buFont typeface="+mn-lt" panose="020B0604020202020204" pitchFamily="34" charset="0"/>
              <a:buNone/>
              <a:tabLst/>
              <a:defRPr/>
            </a:pPr>
            <a:r>
              <a:rPr lang="en-US" dirty="0"/>
              <a:t>White background or add </a:t>
            </a:r>
            <a:br>
              <a:rPr lang="en-US" dirty="0"/>
            </a:br>
            <a:r>
              <a:rPr lang="en-US" dirty="0"/>
              <a:t>gradient as a picture</a:t>
            </a:r>
          </a:p>
        </p:txBody>
      </p:sp>
    </p:spTree>
    <p:extLst>
      <p:ext uri="{BB962C8B-B14F-4D97-AF65-F5344CB8AC3E}">
        <p14:creationId xmlns:p14="http://schemas.microsoft.com/office/powerpoint/2010/main" val="3584299270"/>
      </p:ext>
    </p:extLst>
  </p:cSld>
  <p:clrMapOvr>
    <a:masterClrMapping/>
  </p:clrMapOvr>
  <p:extLst>
    <p:ext uri="{DCECCB84-F9BA-43D5-87BE-67443E8EF086}">
      <p15:sldGuideLst xmlns:p15="http://schemas.microsoft.com/office/powerpoint/2012/main">
        <p15:guide id="2" pos="780">
          <p15:clr>
            <a:srgbClr val="FBAE40"/>
          </p15:clr>
        </p15:guide>
        <p15:guide id="3" orient="horz" pos="132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3" name="Titel 2">
            <a:extLst>
              <a:ext uri="{FF2B5EF4-FFF2-40B4-BE49-F238E27FC236}">
                <a16:creationId xmlns:a16="http://schemas.microsoft.com/office/drawing/2014/main" id="{9666DA3C-926F-4EC4-9514-427BC43B16EF}"/>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125650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0626770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5641018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1611388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03">
    <p:bg>
      <p:bgPr>
        <a:solidFill>
          <a:schemeClr val="tx2"/>
        </a:solidFill>
        <a:effectLst/>
      </p:bgPr>
    </p:bg>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CB0FE816-662D-4D4A-9BA2-ED66087E5A2C}"/>
              </a:ext>
            </a:extLst>
          </p:cNvPr>
          <p:cNvSpPr>
            <a:spLocks noGrp="1"/>
          </p:cNvSpPr>
          <p:nvPr>
            <p:ph type="pic" sz="quarter" idx="12" hasCustomPrompt="1"/>
          </p:nvPr>
        </p:nvSpPr>
        <p:spPr bwMode="ltGray">
          <a:xfrm>
            <a:off x="2" y="0"/>
            <a:ext cx="7281150" cy="6858000"/>
          </a:xfrm>
          <a:custGeom>
            <a:avLst/>
            <a:gdLst>
              <a:gd name="connsiteX0" fmla="*/ 0 w 7281150"/>
              <a:gd name="connsiteY0" fmla="*/ 0 h 6858000"/>
              <a:gd name="connsiteX1" fmla="*/ 7281150 w 7281150"/>
              <a:gd name="connsiteY1" fmla="*/ 0 h 6858000"/>
              <a:gd name="connsiteX2" fmla="*/ 6011976 w 7281150"/>
              <a:gd name="connsiteY2" fmla="*/ 6858000 h 6858000"/>
              <a:gd name="connsiteX3" fmla="*/ 0 w 72811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81150" h="6858000">
                <a:moveTo>
                  <a:pt x="0" y="0"/>
                </a:moveTo>
                <a:lnTo>
                  <a:pt x="7281150" y="0"/>
                </a:lnTo>
                <a:lnTo>
                  <a:pt x="6011976"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7248128" y="1990800"/>
            <a:ext cx="4320000" cy="504000"/>
          </a:xfrm>
        </p:spPr>
        <p:txBody>
          <a:bodyPr anchor="b"/>
          <a:lstStyle>
            <a:lvl1pPr>
              <a:defRPr sz="4000">
                <a:solidFill>
                  <a:schemeClr val="bg1"/>
                </a:solidFill>
              </a:defRPr>
            </a:lvl1pPr>
          </a:lstStyle>
          <a:p>
            <a:pPr lvl="0"/>
            <a:r>
              <a:rPr lang="en-US" dirty="0"/>
              <a:t>00</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7250400" y="2588400"/>
            <a:ext cx="4320000" cy="2052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518306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20769089-5068-4C15-9B22-3B1239886FE3}"/>
              </a:ext>
            </a:extLst>
          </p:cNvPr>
          <p:cNvSpPr>
            <a:spLocks noGrp="1"/>
          </p:cNvSpPr>
          <p:nvPr>
            <p:ph type="pic" sz="quarter" idx="12" hasCustomPrompt="1"/>
          </p:nvPr>
        </p:nvSpPr>
        <p:spPr bwMode="ltGray">
          <a:xfrm>
            <a:off x="1" y="0"/>
            <a:ext cx="5121825" cy="6858000"/>
          </a:xfrm>
          <a:custGeom>
            <a:avLst/>
            <a:gdLst>
              <a:gd name="connsiteX0" fmla="*/ 0 w 5121825"/>
              <a:gd name="connsiteY0" fmla="*/ 0 h 6858000"/>
              <a:gd name="connsiteX1" fmla="*/ 5121825 w 5121825"/>
              <a:gd name="connsiteY1" fmla="*/ 0 h 6858000"/>
              <a:gd name="connsiteX2" fmla="*/ 3858175 w 5121825"/>
              <a:gd name="connsiteY2" fmla="*/ 6858000 h 6858000"/>
              <a:gd name="connsiteX3" fmla="*/ 0 w 51218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21825" h="6858000">
                <a:moveTo>
                  <a:pt x="0" y="0"/>
                </a:moveTo>
                <a:lnTo>
                  <a:pt x="5121825" y="0"/>
                </a:lnTo>
                <a:lnTo>
                  <a:pt x="3858175"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830D87-D07A-43A8-A980-AB5EBED7AB32}"/>
              </a:ext>
            </a:extLst>
          </p:cNvPr>
          <p:cNvSpPr>
            <a:spLocks noGrp="1"/>
          </p:cNvSpPr>
          <p:nvPr>
            <p:ph type="title" hasCustomPrompt="1"/>
          </p:nvPr>
        </p:nvSpPr>
        <p:spPr bwMode="black">
          <a:xfrm>
            <a:off x="624000" y="405000"/>
            <a:ext cx="3240000" cy="720000"/>
          </a:xfrm>
        </p:spPr>
        <p:txBody>
          <a:bodyPr/>
          <a:lstStyle>
            <a:lvl1pPr>
              <a:defRPr>
                <a:solidFill>
                  <a:schemeClr val="tx2"/>
                </a:solidFill>
              </a:defRPr>
            </a:lvl1pPr>
          </a:lstStyle>
          <a:p>
            <a:r>
              <a:rPr lang="en-US" dirty="0"/>
              <a:t>Agenda</a:t>
            </a:r>
          </a:p>
        </p:txBody>
      </p:sp>
    </p:spTree>
    <p:extLst>
      <p:ext uri="{BB962C8B-B14F-4D97-AF65-F5344CB8AC3E}">
        <p14:creationId xmlns:p14="http://schemas.microsoft.com/office/powerpoint/2010/main" val="2818862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428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image" Target="../media/image1.emf"/><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image" Target="../media/image1.emf"/><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307850535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74" r:id="rId9"/>
    <p:sldLayoutId id="2147483673" r:id="rId10"/>
    <p:sldLayoutId id="2147483657" r:id="rId11"/>
    <p:sldLayoutId id="2147483659" r:id="rId12"/>
    <p:sldLayoutId id="2147483660" r:id="rId13"/>
    <p:sldLayoutId id="2147483664" r:id="rId14"/>
    <p:sldLayoutId id="2147483661" r:id="rId15"/>
    <p:sldLayoutId id="2147483662" r:id="rId16"/>
    <p:sldLayoutId id="2147483667" r:id="rId17"/>
    <p:sldLayoutId id="2147483663" r:id="rId18"/>
    <p:sldLayoutId id="2147483670" r:id="rId19"/>
    <p:sldLayoutId id="2147483665" r:id="rId20"/>
    <p:sldLayoutId id="2147483666" r:id="rId21"/>
    <p:sldLayoutId id="2147483719" r:id="rId22"/>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3"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86975988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3"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156813038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quantum-computing.ibm.com/composer/files/new" TargetMode="External"/><Relationship Id="rId7" Type="http://schemas.openxmlformats.org/officeDocument/2006/relationships/image" Target="../media/image27.png"/><Relationship Id="rId2" Type="http://schemas.openxmlformats.org/officeDocument/2006/relationships/image" Target="../media/image24.jpg"/><Relationship Id="rId1" Type="http://schemas.openxmlformats.org/officeDocument/2006/relationships/slideLayout" Target="../slideLayouts/slideLayout12.xml"/><Relationship Id="rId6" Type="http://schemas.openxmlformats.org/officeDocument/2006/relationships/image" Target="../media/image26.gif"/><Relationship Id="rId5" Type="http://schemas.openxmlformats.org/officeDocument/2006/relationships/image" Target="../media/image25.png"/><Relationship Id="rId4" Type="http://schemas.openxmlformats.org/officeDocument/2006/relationships/hyperlink" Target="https://hirmagazin.sulinet.hu/hu/pedagogia/egy-qbites-kvantumkapuk"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29.gif"/></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image" Target="../media/image5.jpg"/><Relationship Id="rId7" Type="http://schemas.openxmlformats.org/officeDocument/2006/relationships/slide" Target="slide53.xml"/><Relationship Id="rId2" Type="http://schemas.openxmlformats.org/officeDocument/2006/relationships/image" Target="../media/image3.jpg"/><Relationship Id="rId1" Type="http://schemas.openxmlformats.org/officeDocument/2006/relationships/slideLayout" Target="../slideLayouts/slideLayout8.xml"/><Relationship Id="rId6" Type="http://schemas.openxmlformats.org/officeDocument/2006/relationships/slide" Target="slide48.xml"/><Relationship Id="rId5" Type="http://schemas.openxmlformats.org/officeDocument/2006/relationships/slide" Target="slide29.xml"/><Relationship Id="rId4" Type="http://schemas.openxmlformats.org/officeDocument/2006/relationships/slide" Target="slide16.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jpeg"/><Relationship Id="rId1" Type="http://schemas.openxmlformats.org/officeDocument/2006/relationships/slideLayout" Target="../slideLayouts/slideLayout11.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jpg"/><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2.xml"/><Relationship Id="rId5" Type="http://schemas.openxmlformats.org/officeDocument/2006/relationships/image" Target="../media/image10.jp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hyperlink" Target="https://hu.wikipedia.org/wiki/Szabad_szoftve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69.jpg"/><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hyperlink" Target="https://devices.ubuntu-touch.io/device/"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ofbit.in/install-active-directory-in-windows-server/" TargetMode="External"/><Relationship Id="rId2" Type="http://schemas.openxmlformats.org/officeDocument/2006/relationships/hyperlink" Target="https://wiki.samba.org/index.php/Setting_up_Samba_as_an_Active_Directory_Domain_Controller" TargetMode="External"/><Relationship Id="rId1" Type="http://schemas.openxmlformats.org/officeDocument/2006/relationships/slideLayout" Target="../slideLayouts/slideLayout9.xml"/><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hyperlink" Target="http://blogs.technet.com/b/exchange/archive/2011/09/16/dag-beyond-the-a.aspx" TargetMode="Externa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81.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Bildplatzhalter 5">
            <a:extLst>
              <a:ext uri="{FF2B5EF4-FFF2-40B4-BE49-F238E27FC236}">
                <a16:creationId xmlns:a16="http://schemas.microsoft.com/office/drawing/2014/main" id="{164FFB04-1ED9-4756-907B-D3807802DC6D}"/>
              </a:ext>
            </a:extLst>
          </p:cNvPr>
          <p:cNvPicPr>
            <a:picLocks noGrp="1" noChangeAspect="1"/>
          </p:cNvPicPr>
          <p:nvPr>
            <p:ph type="pic" sz="quarter" idx="12"/>
          </p:nvPr>
        </p:nvPicPr>
        <p:blipFill rotWithShape="1">
          <a:blip r:embed="rId3"/>
          <a:srcRect b="12451"/>
          <a:stretch/>
        </p:blipFill>
        <p:spPr>
          <a:xfrm>
            <a:off x="0" y="10"/>
            <a:ext cx="12204007" cy="6857990"/>
          </a:xfrm>
          <a:noFill/>
        </p:spPr>
      </p:pic>
      <p:sp>
        <p:nvSpPr>
          <p:cNvPr id="3" name="Titel 2">
            <a:extLst>
              <a:ext uri="{FF2B5EF4-FFF2-40B4-BE49-F238E27FC236}">
                <a16:creationId xmlns:a16="http://schemas.microsoft.com/office/drawing/2014/main" id="{8B915027-F34B-4C6A-A700-C1B88D6D1905}"/>
              </a:ext>
            </a:extLst>
          </p:cNvPr>
          <p:cNvSpPr>
            <a:spLocks noGrp="1"/>
          </p:cNvSpPr>
          <p:nvPr>
            <p:ph type="ctrTitle"/>
          </p:nvPr>
        </p:nvSpPr>
        <p:spPr>
          <a:xfrm>
            <a:off x="6647965" y="2420888"/>
            <a:ext cx="5532008" cy="934200"/>
          </a:xfrm>
          <a:effectLst>
            <a:outerShdw blurRad="50800" dist="38100" algn="l" rotWithShape="0">
              <a:prstClr val="black">
                <a:alpha val="40000"/>
              </a:prstClr>
            </a:outerShdw>
          </a:effectLst>
        </p:spPr>
        <p:txBody>
          <a:bodyPr anchor="b">
            <a:normAutofit/>
          </a:bodyPr>
          <a:lstStyle/>
          <a:p>
            <a:r>
              <a:rPr lang="hu-HU" sz="4800" dirty="0"/>
              <a:t>Operációs rendszerek</a:t>
            </a:r>
            <a:endParaRPr lang="en-US" sz="4800" dirty="0"/>
          </a:p>
        </p:txBody>
      </p:sp>
      <p:sp>
        <p:nvSpPr>
          <p:cNvPr id="4" name="Untertitel 3">
            <a:extLst>
              <a:ext uri="{FF2B5EF4-FFF2-40B4-BE49-F238E27FC236}">
                <a16:creationId xmlns:a16="http://schemas.microsoft.com/office/drawing/2014/main" id="{ABEE2D2A-130B-49E8-A8AD-083E030051BA}"/>
              </a:ext>
            </a:extLst>
          </p:cNvPr>
          <p:cNvSpPr>
            <a:spLocks noGrp="1"/>
          </p:cNvSpPr>
          <p:nvPr>
            <p:ph type="subTitle" idx="1"/>
          </p:nvPr>
        </p:nvSpPr>
        <p:spPr>
          <a:xfrm>
            <a:off x="7001969" y="3532850"/>
            <a:ext cx="4824000" cy="340320"/>
          </a:xfrm>
        </p:spPr>
        <p:txBody>
          <a:bodyPr anchor="t">
            <a:normAutofit/>
          </a:bodyPr>
          <a:lstStyle/>
          <a:p>
            <a:pPr algn="ctr">
              <a:spcAft>
                <a:spcPts val="600"/>
              </a:spcAft>
            </a:pPr>
            <a:r>
              <a:rPr lang="hu-HU" dirty="0"/>
              <a:t>IT szolgáltatási ismeretek</a:t>
            </a:r>
            <a:endParaRPr lang="en-US" dirty="0"/>
          </a:p>
        </p:txBody>
      </p:sp>
      <p:sp>
        <p:nvSpPr>
          <p:cNvPr id="2" name="Rechteck 1">
            <a:extLst>
              <a:ext uri="{FF2B5EF4-FFF2-40B4-BE49-F238E27FC236}">
                <a16:creationId xmlns:a16="http://schemas.microsoft.com/office/drawing/2014/main" id="{F6119C05-7B4A-4628-8B78-104FC554A8C3}"/>
              </a:ext>
            </a:extLst>
          </p:cNvPr>
          <p:cNvSpPr/>
          <p:nvPr/>
        </p:nvSpPr>
        <p:spPr>
          <a:xfrm>
            <a:off x="-254000" y="-254000"/>
            <a:ext cx="0" cy="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Aft>
                <a:spcPts val="600"/>
              </a:spcAft>
            </a:pPr>
            <a:r>
              <a:rPr lang="de-DE" sz="100"/>
              <a:t>317179280</a:t>
            </a:r>
          </a:p>
        </p:txBody>
      </p:sp>
      <p:sp>
        <p:nvSpPr>
          <p:cNvPr id="7" name="Untertitel 2">
            <a:extLst>
              <a:ext uri="{FF2B5EF4-FFF2-40B4-BE49-F238E27FC236}">
                <a16:creationId xmlns:a16="http://schemas.microsoft.com/office/drawing/2014/main" id="{7DA69CBC-1C7E-4B5D-A341-FF5AB4E3A9A4}"/>
              </a:ext>
            </a:extLst>
          </p:cNvPr>
          <p:cNvSpPr txBox="1">
            <a:spLocks/>
          </p:cNvSpPr>
          <p:nvPr/>
        </p:nvSpPr>
        <p:spPr bwMode="black">
          <a:xfrm>
            <a:off x="7938077" y="4198168"/>
            <a:ext cx="2951784" cy="526976"/>
          </a:xfrm>
          <a:prstGeom prst="rect">
            <a:avLst/>
          </a:prstGeom>
        </p:spPr>
        <p:txBody>
          <a:bodyPr vert="horz" lIns="0" tIns="0" rIns="0" bIns="0" rtlCol="0" anchor="t">
            <a:no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2pPr>
            <a:lvl3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3pPr>
            <a:lvl4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4pPr>
            <a:lvl5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5pPr>
            <a:lvl6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6pPr>
            <a:lvl7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7pPr>
            <a:lvl8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8pPr>
            <a:lvl9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9pPr>
          </a:lstStyle>
          <a:p>
            <a:pPr algn="ctr"/>
            <a:r>
              <a:rPr lang="hu-HU" dirty="0"/>
              <a:t>ELŐADÓ</a:t>
            </a:r>
          </a:p>
          <a:p>
            <a:pPr algn="ctr"/>
            <a:r>
              <a:rPr lang="hu-HU" dirty="0"/>
              <a:t>Barizs Dániel</a:t>
            </a:r>
            <a:endParaRPr lang="en-US" dirty="0"/>
          </a:p>
        </p:txBody>
      </p:sp>
    </p:spTree>
    <p:extLst>
      <p:ext uri="{BB962C8B-B14F-4D97-AF65-F5344CB8AC3E}">
        <p14:creationId xmlns:p14="http://schemas.microsoft.com/office/powerpoint/2010/main" val="1364186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00809"/>
            <a:ext cx="4967944" cy="4464495"/>
          </a:xfrm>
        </p:spPr>
        <p:txBody>
          <a:bodyPr>
            <a:noAutofit/>
          </a:bodyPr>
          <a:lstStyle/>
          <a:p>
            <a:pPr lvl="1" algn="just"/>
            <a:r>
              <a:rPr lang="hu-HU" dirty="0"/>
              <a:t>A tranzisztorok sokaságát egy lapon tömörítették, így a </a:t>
            </a:r>
            <a:r>
              <a:rPr lang="hu-HU" b="1" dirty="0"/>
              <a:t>60-as években </a:t>
            </a:r>
            <a:r>
              <a:rPr lang="hu-HU" dirty="0"/>
              <a:t>megszületett az integrált áramkör (IC). </a:t>
            </a:r>
          </a:p>
          <a:p>
            <a:pPr lvl="1" algn="just"/>
            <a:r>
              <a:rPr lang="hu-HU" dirty="0"/>
              <a:t>Jelentősen csökkent az alkatrészek mérete és száma, így a gépek mérete is asztalméretűre csökkent. </a:t>
            </a:r>
          </a:p>
          <a:p>
            <a:pPr lvl="1" algn="just"/>
            <a:r>
              <a:rPr lang="hu-HU" b="1" dirty="0"/>
              <a:t>Megjelentek az operációs rendszerek. </a:t>
            </a:r>
          </a:p>
          <a:p>
            <a:pPr lvl="1" algn="just"/>
            <a:r>
              <a:rPr lang="hu-HU" dirty="0"/>
              <a:t>A programnyelvek használata általánossá vált, sőt megjelentek a magas szintű programnyelvek (pl. FORTRAN, COBOL). </a:t>
            </a:r>
          </a:p>
          <a:p>
            <a:pPr lvl="1" algn="just"/>
            <a:r>
              <a:rPr lang="hu-HU" dirty="0"/>
              <a:t>Műveleti sebességük is rohamosan növekedett. Egyre elterjedtebbé váltak, megindult a sorozatgyártásuk, áruk csökkent. </a:t>
            </a:r>
          </a:p>
          <a:p>
            <a:pPr lvl="1" algn="just"/>
            <a:r>
              <a:rPr lang="hu-HU" dirty="0"/>
              <a:t>Megjelenik a mágneslemez. </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10</a:t>
            </a:fld>
            <a:endParaRPr kumimoji="0" lang="en-US" b="0" i="0" u="none" strike="noStrike" kern="1200" cap="none" spc="0" normalizeH="0" baseline="0" noProof="0">
              <a:ln>
                <a:noFill/>
              </a:ln>
              <a:effectLst/>
              <a:uLnTx/>
              <a:uFillTx/>
            </a:endParaRPr>
          </a:p>
        </p:txBody>
      </p:sp>
      <p:sp>
        <p:nvSpPr>
          <p:cNvPr id="10" name="Titel 1">
            <a:extLst>
              <a:ext uri="{FF2B5EF4-FFF2-40B4-BE49-F238E27FC236}">
                <a16:creationId xmlns:a16="http://schemas.microsoft.com/office/drawing/2014/main" id="{F0D20A54-779E-42AA-8F96-E608153B140B}"/>
              </a:ext>
            </a:extLst>
          </p:cNvPr>
          <p:cNvSpPr>
            <a:spLocks noGrp="1"/>
          </p:cNvSpPr>
          <p:nvPr>
            <p:ph type="title"/>
          </p:nvPr>
        </p:nvSpPr>
        <p:spPr bwMode="black">
          <a:xfrm>
            <a:off x="624000" y="405000"/>
            <a:ext cx="10944000" cy="1008112"/>
          </a:xfrm>
        </p:spPr>
        <p:txBody>
          <a:bodyPr anchor="t">
            <a:normAutofit fontScale="90000"/>
          </a:bodyPr>
          <a:lstStyle/>
          <a:p>
            <a:pPr>
              <a:lnSpc>
                <a:spcPct val="100000"/>
              </a:lnSpc>
            </a:pPr>
            <a:r>
              <a:rPr lang="hu-HU" dirty="0"/>
              <a:t>A számítógép története</a:t>
            </a:r>
            <a:br>
              <a:rPr lang="hu-HU" dirty="0"/>
            </a:br>
            <a:r>
              <a:rPr lang="hu-HU" sz="2000" dirty="0"/>
              <a:t>     </a:t>
            </a:r>
            <a:r>
              <a:rPr lang="hu-HU" sz="2700" dirty="0"/>
              <a:t>- 3. generáció</a:t>
            </a:r>
            <a:endParaRPr lang="en-US" sz="2700" dirty="0"/>
          </a:p>
        </p:txBody>
      </p:sp>
      <p:pic>
        <p:nvPicPr>
          <p:cNvPr id="3" name="Kép 2" descr="Első magyar számítógép&#10;">
            <a:extLst>
              <a:ext uri="{FF2B5EF4-FFF2-40B4-BE49-F238E27FC236}">
                <a16:creationId xmlns:a16="http://schemas.microsoft.com/office/drawing/2014/main" id="{2C474A66-1CE0-40D0-B03F-614E76E55258}"/>
              </a:ext>
            </a:extLst>
          </p:cNvPr>
          <p:cNvPicPr>
            <a:picLocks noChangeAspect="1"/>
          </p:cNvPicPr>
          <p:nvPr/>
        </p:nvPicPr>
        <p:blipFill>
          <a:blip r:embed="rId2"/>
          <a:stretch>
            <a:fillRect/>
          </a:stretch>
        </p:blipFill>
        <p:spPr>
          <a:xfrm>
            <a:off x="6866544" y="3403567"/>
            <a:ext cx="3522195" cy="1969649"/>
          </a:xfrm>
          <a:prstGeom prst="rect">
            <a:avLst/>
          </a:prstGeom>
        </p:spPr>
      </p:pic>
      <p:sp>
        <p:nvSpPr>
          <p:cNvPr id="4" name="Szövegdoboz 3">
            <a:extLst>
              <a:ext uri="{FF2B5EF4-FFF2-40B4-BE49-F238E27FC236}">
                <a16:creationId xmlns:a16="http://schemas.microsoft.com/office/drawing/2014/main" id="{DC08AC9D-B8EC-4660-AAFB-B6B4E4E6FC3F}"/>
              </a:ext>
            </a:extLst>
          </p:cNvPr>
          <p:cNvSpPr txBox="1"/>
          <p:nvPr/>
        </p:nvSpPr>
        <p:spPr>
          <a:xfrm>
            <a:off x="5836890" y="5445224"/>
            <a:ext cx="5581505" cy="648072"/>
          </a:xfrm>
          <a:prstGeom prst="rect">
            <a:avLst/>
          </a:prstGeom>
          <a:noFill/>
        </p:spPr>
        <p:txBody>
          <a:bodyPr wrap="square" lIns="0" tIns="0" rIns="0" bIns="0" rtlCol="0">
            <a:noAutofit/>
          </a:bodyPr>
          <a:lstStyle/>
          <a:p>
            <a:pPr algn="just">
              <a:buClr>
                <a:schemeClr val="tx2"/>
              </a:buClr>
              <a:buSzPct val="100000"/>
            </a:pPr>
            <a:r>
              <a:rPr lang="hu-HU" sz="1400" dirty="0"/>
              <a:t>1959. január 21-én adták át Magyarország első számítógépét, az M-3-at, melynek üzembe állításának tiszteletére azóta ezen a napon ünnepeljük </a:t>
            </a:r>
            <a:r>
              <a:rPr lang="hu-HU" sz="1400" b="1" dirty="0"/>
              <a:t>a magyar informatika születésnapját.</a:t>
            </a:r>
          </a:p>
        </p:txBody>
      </p:sp>
      <p:pic>
        <p:nvPicPr>
          <p:cNvPr id="9" name="Kép 8" descr="A képen szöveg, beltéri, mennyezet látható&#10;&#10;Automatikusan generált leírás">
            <a:extLst>
              <a:ext uri="{FF2B5EF4-FFF2-40B4-BE49-F238E27FC236}">
                <a16:creationId xmlns:a16="http://schemas.microsoft.com/office/drawing/2014/main" id="{BF258ED7-D866-456E-848D-BCDD9C2AADD2}"/>
              </a:ext>
            </a:extLst>
          </p:cNvPr>
          <p:cNvPicPr>
            <a:picLocks noChangeAspect="1"/>
          </p:cNvPicPr>
          <p:nvPr/>
        </p:nvPicPr>
        <p:blipFill>
          <a:blip r:embed="rId3"/>
          <a:stretch>
            <a:fillRect/>
          </a:stretch>
        </p:blipFill>
        <p:spPr>
          <a:xfrm>
            <a:off x="7235475" y="792875"/>
            <a:ext cx="2784332" cy="2204077"/>
          </a:xfrm>
          <a:prstGeom prst="rect">
            <a:avLst/>
          </a:prstGeom>
        </p:spPr>
      </p:pic>
      <p:sp>
        <p:nvSpPr>
          <p:cNvPr id="11" name="Szövegdoboz 10">
            <a:extLst>
              <a:ext uri="{FF2B5EF4-FFF2-40B4-BE49-F238E27FC236}">
                <a16:creationId xmlns:a16="http://schemas.microsoft.com/office/drawing/2014/main" id="{B86E700F-F205-4389-8D93-303BB4A3056D}"/>
              </a:ext>
            </a:extLst>
          </p:cNvPr>
          <p:cNvSpPr txBox="1"/>
          <p:nvPr/>
        </p:nvSpPr>
        <p:spPr>
          <a:xfrm>
            <a:off x="6240016" y="3056238"/>
            <a:ext cx="5040560" cy="228746"/>
          </a:xfrm>
          <a:prstGeom prst="rect">
            <a:avLst/>
          </a:prstGeom>
          <a:noFill/>
        </p:spPr>
        <p:txBody>
          <a:bodyPr wrap="square" lIns="0" tIns="0" rIns="0" bIns="0" rtlCol="0">
            <a:noAutofit/>
          </a:bodyPr>
          <a:lstStyle/>
          <a:p>
            <a:pPr marL="144000" indent="-144000">
              <a:buClr>
                <a:schemeClr val="tx2"/>
              </a:buClr>
              <a:buSzPct val="100000"/>
              <a:buFont typeface="TeleNeo Office" panose="020B0504040202090203" pitchFamily="34" charset="0"/>
              <a:buChar char="•"/>
            </a:pPr>
            <a:r>
              <a:rPr lang="hu-HU" sz="1400" dirty="0"/>
              <a:t>1964: Megjelenik az első általános célú kereskedelmi gép, az IBM 360.</a:t>
            </a:r>
          </a:p>
          <a:p>
            <a:pPr marL="144000" indent="-144000" algn="l">
              <a:buClr>
                <a:schemeClr val="tx2"/>
              </a:buClr>
              <a:buSzPct val="100000"/>
              <a:buFont typeface="TeleNeo Office" panose="020B0504040202090203" pitchFamily="34" charset="0"/>
              <a:buChar char="•"/>
            </a:pPr>
            <a:endParaRPr lang="hu-HU" dirty="0"/>
          </a:p>
        </p:txBody>
      </p:sp>
    </p:spTree>
    <p:extLst>
      <p:ext uri="{BB962C8B-B14F-4D97-AF65-F5344CB8AC3E}">
        <p14:creationId xmlns:p14="http://schemas.microsoft.com/office/powerpoint/2010/main" val="79874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00809"/>
            <a:ext cx="6768144" cy="4392487"/>
          </a:xfrm>
        </p:spPr>
        <p:txBody>
          <a:bodyPr>
            <a:noAutofit/>
          </a:bodyPr>
          <a:lstStyle/>
          <a:p>
            <a:pPr lvl="1" algn="just"/>
            <a:r>
              <a:rPr lang="hu-HU" dirty="0"/>
              <a:t>A </a:t>
            </a:r>
            <a:r>
              <a:rPr lang="hu-HU" b="1" dirty="0"/>
              <a:t>70-es évek </a:t>
            </a:r>
            <a:r>
              <a:rPr lang="hu-HU" dirty="0"/>
              <a:t>elején az integrált áramkörök továbbfejlesztésével megszületett a mikrochip és a mikroprocesszor (Intel). </a:t>
            </a:r>
          </a:p>
          <a:p>
            <a:pPr lvl="1" algn="just"/>
            <a:r>
              <a:rPr lang="hu-HU" dirty="0"/>
              <a:t>1977: Megjelenik az Apple II, az első óriási sikert arató személyi számítógép</a:t>
            </a:r>
          </a:p>
          <a:p>
            <a:pPr lvl="1" algn="just"/>
            <a:r>
              <a:rPr lang="hu-HU" u="sng" dirty="0"/>
              <a:t>A negyedik generáció azóta tart. </a:t>
            </a:r>
          </a:p>
          <a:p>
            <a:pPr lvl="1" algn="just"/>
            <a:r>
              <a:rPr lang="hu-HU" dirty="0"/>
              <a:t>A számítógépek asztali és hordozható változatban (laptop, notebook, </a:t>
            </a:r>
            <a:r>
              <a:rPr lang="hu-HU" dirty="0" err="1"/>
              <a:t>netbook</a:t>
            </a:r>
            <a:r>
              <a:rPr lang="hu-HU" dirty="0"/>
              <a:t>, tablet, okostelefon) is kaphatóak. A fejlődő hordozható gépek kezdik kiszorítani a piacról az asztali gépeket. Hatalmas mennyiségű adatot képesek tárolni, és gyorsan feldolgozni. Alacsony áruk miatt szinte bárki megveheti. Otthoni használatra, munkahelyre, és az élet minden pontjára tökéletes megoldások jelennek meg. </a:t>
            </a:r>
          </a:p>
          <a:p>
            <a:pPr lvl="1" algn="just"/>
            <a:r>
              <a:rPr lang="hu-HU" dirty="0"/>
              <a:t>Megjelentek a negyedik generációs programnyelvek (pl. PASCAL, C++, C#, Java), </a:t>
            </a:r>
          </a:p>
          <a:p>
            <a:pPr lvl="1" algn="just"/>
            <a:r>
              <a:rPr lang="hu-HU" dirty="0"/>
              <a:t>Megjelentek a grafikus operációs rendszerek és az internet, s ma már alapelvárásnak számítanak.</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11</a:t>
            </a:fld>
            <a:endParaRPr kumimoji="0" lang="en-US" b="0" i="0" u="none" strike="noStrike" kern="1200" cap="none" spc="0" normalizeH="0" baseline="0" noProof="0">
              <a:ln>
                <a:noFill/>
              </a:ln>
              <a:effectLst/>
              <a:uLnTx/>
              <a:uFillTx/>
            </a:endParaRPr>
          </a:p>
        </p:txBody>
      </p:sp>
      <p:sp>
        <p:nvSpPr>
          <p:cNvPr id="10" name="Titel 1">
            <a:extLst>
              <a:ext uri="{FF2B5EF4-FFF2-40B4-BE49-F238E27FC236}">
                <a16:creationId xmlns:a16="http://schemas.microsoft.com/office/drawing/2014/main" id="{F0D20A54-779E-42AA-8F96-E608153B140B}"/>
              </a:ext>
            </a:extLst>
          </p:cNvPr>
          <p:cNvSpPr>
            <a:spLocks noGrp="1"/>
          </p:cNvSpPr>
          <p:nvPr>
            <p:ph type="title"/>
          </p:nvPr>
        </p:nvSpPr>
        <p:spPr bwMode="black">
          <a:xfrm>
            <a:off x="624000" y="405000"/>
            <a:ext cx="10944000" cy="1008112"/>
          </a:xfrm>
        </p:spPr>
        <p:txBody>
          <a:bodyPr anchor="t">
            <a:normAutofit fontScale="90000"/>
          </a:bodyPr>
          <a:lstStyle/>
          <a:p>
            <a:pPr>
              <a:lnSpc>
                <a:spcPct val="100000"/>
              </a:lnSpc>
            </a:pPr>
            <a:r>
              <a:rPr lang="hu-HU"/>
              <a:t>A számítógép története</a:t>
            </a:r>
            <a:br>
              <a:rPr lang="hu-HU"/>
            </a:br>
            <a:r>
              <a:rPr lang="hu-HU" sz="2000"/>
              <a:t>     </a:t>
            </a:r>
            <a:r>
              <a:rPr lang="hu-HU" sz="2700"/>
              <a:t>- 4. generáció</a:t>
            </a:r>
            <a:endParaRPr lang="en-US" sz="2700" dirty="0"/>
          </a:p>
        </p:txBody>
      </p:sp>
      <p:pic>
        <p:nvPicPr>
          <p:cNvPr id="3" name="Kép 2">
            <a:extLst>
              <a:ext uri="{FF2B5EF4-FFF2-40B4-BE49-F238E27FC236}">
                <a16:creationId xmlns:a16="http://schemas.microsoft.com/office/drawing/2014/main" id="{1B4490E3-CD9A-40E1-B79C-B9341A2BFBA8}"/>
              </a:ext>
            </a:extLst>
          </p:cNvPr>
          <p:cNvPicPr>
            <a:picLocks noChangeAspect="1"/>
          </p:cNvPicPr>
          <p:nvPr/>
        </p:nvPicPr>
        <p:blipFill>
          <a:blip r:embed="rId2"/>
          <a:stretch>
            <a:fillRect/>
          </a:stretch>
        </p:blipFill>
        <p:spPr>
          <a:xfrm>
            <a:off x="7561537" y="1433019"/>
            <a:ext cx="4048473" cy="2277266"/>
          </a:xfrm>
          <a:prstGeom prst="rect">
            <a:avLst/>
          </a:prstGeom>
        </p:spPr>
      </p:pic>
      <p:sp>
        <p:nvSpPr>
          <p:cNvPr id="4" name="Szövegdoboz 3">
            <a:extLst>
              <a:ext uri="{FF2B5EF4-FFF2-40B4-BE49-F238E27FC236}">
                <a16:creationId xmlns:a16="http://schemas.microsoft.com/office/drawing/2014/main" id="{BC288BB6-C04F-4335-9A20-11FD532D7ED5}"/>
              </a:ext>
            </a:extLst>
          </p:cNvPr>
          <p:cNvSpPr txBox="1"/>
          <p:nvPr/>
        </p:nvSpPr>
        <p:spPr>
          <a:xfrm>
            <a:off x="7752184" y="5661248"/>
            <a:ext cx="4048473" cy="504056"/>
          </a:xfrm>
          <a:prstGeom prst="rect">
            <a:avLst/>
          </a:prstGeom>
          <a:noFill/>
        </p:spPr>
        <p:txBody>
          <a:bodyPr wrap="square" lIns="0" tIns="0" rIns="0" bIns="0" rtlCol="0">
            <a:noAutofit/>
          </a:bodyPr>
          <a:lstStyle/>
          <a:p>
            <a:pPr algn="l">
              <a:buClr>
                <a:schemeClr val="tx2"/>
              </a:buClr>
              <a:buSzPct val="100000"/>
            </a:pPr>
            <a:r>
              <a:rPr lang="hu-HU" sz="1400" dirty="0"/>
              <a:t>1981. augusztus 12-én  az IBM piacra dobja az 5150-es számítógépét, ismertebb nevén az első IBM PC-t. </a:t>
            </a:r>
          </a:p>
        </p:txBody>
      </p:sp>
      <p:pic>
        <p:nvPicPr>
          <p:cNvPr id="9" name="Kép 8" descr="A képen szöveg, számítógép, elektronika látható&#10;&#10;Automatikusan generált leírás">
            <a:extLst>
              <a:ext uri="{FF2B5EF4-FFF2-40B4-BE49-F238E27FC236}">
                <a16:creationId xmlns:a16="http://schemas.microsoft.com/office/drawing/2014/main" id="{17C0EEDF-6232-46FD-8814-D8A6C00C3D22}"/>
              </a:ext>
            </a:extLst>
          </p:cNvPr>
          <p:cNvPicPr>
            <a:picLocks noChangeAspect="1"/>
          </p:cNvPicPr>
          <p:nvPr/>
        </p:nvPicPr>
        <p:blipFill>
          <a:blip r:embed="rId3"/>
          <a:stretch>
            <a:fillRect/>
          </a:stretch>
        </p:blipFill>
        <p:spPr>
          <a:xfrm>
            <a:off x="8276085" y="3808003"/>
            <a:ext cx="2619375" cy="1743075"/>
          </a:xfrm>
          <a:prstGeom prst="rect">
            <a:avLst/>
          </a:prstGeom>
        </p:spPr>
      </p:pic>
    </p:spTree>
    <p:extLst>
      <p:ext uri="{BB962C8B-B14F-4D97-AF65-F5344CB8AC3E}">
        <p14:creationId xmlns:p14="http://schemas.microsoft.com/office/powerpoint/2010/main" val="2333570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00808"/>
            <a:ext cx="7205510" cy="3960440"/>
          </a:xfrm>
        </p:spPr>
        <p:txBody>
          <a:bodyPr>
            <a:noAutofit/>
          </a:bodyPr>
          <a:lstStyle/>
          <a:p>
            <a:pPr marL="285750" lvl="1" indent="-285750">
              <a:buFontTx/>
              <a:buChar char="-"/>
            </a:pPr>
            <a:r>
              <a:rPr lang="hu-HU" b="1" dirty="0"/>
              <a:t>MI: Mesterséges Intelligencia</a:t>
            </a:r>
          </a:p>
          <a:p>
            <a:pPr marL="285750" lvl="1" indent="-285750">
              <a:buFontTx/>
              <a:buChar char="-"/>
            </a:pPr>
            <a:r>
              <a:rPr lang="hu-HU" sz="1400" dirty="0"/>
              <a:t>Kvantum processzor</a:t>
            </a:r>
          </a:p>
          <a:p>
            <a:pPr>
              <a:spcAft>
                <a:spcPts val="0"/>
              </a:spcAft>
            </a:pPr>
            <a:endParaRPr lang="hu-HU" sz="1600" i="0" dirty="0">
              <a:solidFill>
                <a:srgbClr val="202122"/>
              </a:solidFill>
              <a:effectLst/>
              <a:latin typeface="+mn-lt"/>
            </a:endParaRPr>
          </a:p>
          <a:p>
            <a:pPr>
              <a:spcAft>
                <a:spcPts val="0"/>
              </a:spcAft>
            </a:pPr>
            <a:r>
              <a:rPr lang="hu-HU" sz="1600" i="0" dirty="0">
                <a:solidFill>
                  <a:srgbClr val="202122"/>
                </a:solidFill>
                <a:effectLst/>
                <a:latin typeface="+mn-lt"/>
              </a:rPr>
              <a:t>Az ötödik számítógépes generáció a kilencvenes évektől egészen napjainkig húzódik.  Rá legjellemzőbb a multimédia és az internet világméretű térnyerése. Még erősen fejlesztik, de legfőbb szempontjai az információszórás, – felhasználás, és tárolás lesz. </a:t>
            </a:r>
          </a:p>
          <a:p>
            <a:pPr>
              <a:spcAft>
                <a:spcPts val="0"/>
              </a:spcAft>
            </a:pPr>
            <a:endParaRPr lang="hu-HU" sz="1600" dirty="0">
              <a:solidFill>
                <a:srgbClr val="202122"/>
              </a:solidFill>
              <a:latin typeface="+mn-lt"/>
            </a:endParaRPr>
          </a:p>
          <a:p>
            <a:pPr>
              <a:spcAft>
                <a:spcPts val="0"/>
              </a:spcAft>
            </a:pPr>
            <a:r>
              <a:rPr lang="hu-HU" sz="1600" i="0" dirty="0">
                <a:solidFill>
                  <a:srgbClr val="202122"/>
                </a:solidFill>
                <a:effectLst/>
                <a:latin typeface="+mn-lt"/>
              </a:rPr>
              <a:t>A tudósok azon is dolgoznak, hogy neurális hálók segítségével a gépek a hagyományos, emberi kommunikációval értsék meg, és hajtsák végre a feladatokat. Valószínűleg Terrabyte-os háttértárak, és Gigabyte-os operatív tárgyak fognak megjelenni. A tudósok jelenleg az optikai számítógép fejlesztésén is dolgoznak.</a:t>
            </a:r>
            <a:endParaRPr lang="hu-HU"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12</a:t>
            </a:fld>
            <a:endParaRPr kumimoji="0" lang="en-US" b="0" i="0" u="none" strike="noStrike" kern="1200" cap="none" spc="0" normalizeH="0" baseline="0" noProof="0">
              <a:ln>
                <a:noFill/>
              </a:ln>
              <a:effectLst/>
              <a:uLnTx/>
              <a:uFillTx/>
            </a:endParaRPr>
          </a:p>
        </p:txBody>
      </p:sp>
      <p:sp>
        <p:nvSpPr>
          <p:cNvPr id="10" name="Titel 1">
            <a:extLst>
              <a:ext uri="{FF2B5EF4-FFF2-40B4-BE49-F238E27FC236}">
                <a16:creationId xmlns:a16="http://schemas.microsoft.com/office/drawing/2014/main" id="{F0D20A54-779E-42AA-8F96-E608153B140B}"/>
              </a:ext>
            </a:extLst>
          </p:cNvPr>
          <p:cNvSpPr>
            <a:spLocks noGrp="1"/>
          </p:cNvSpPr>
          <p:nvPr>
            <p:ph type="title"/>
          </p:nvPr>
        </p:nvSpPr>
        <p:spPr bwMode="black">
          <a:xfrm>
            <a:off x="624000" y="405000"/>
            <a:ext cx="10944000" cy="1008112"/>
          </a:xfrm>
        </p:spPr>
        <p:txBody>
          <a:bodyPr anchor="t">
            <a:normAutofit fontScale="90000"/>
          </a:bodyPr>
          <a:lstStyle/>
          <a:p>
            <a:pPr>
              <a:lnSpc>
                <a:spcPct val="100000"/>
              </a:lnSpc>
            </a:pPr>
            <a:r>
              <a:rPr lang="hu-HU" dirty="0"/>
              <a:t>A számítógép története</a:t>
            </a:r>
            <a:br>
              <a:rPr lang="hu-HU" dirty="0"/>
            </a:br>
            <a:r>
              <a:rPr lang="hu-HU" sz="2000" dirty="0"/>
              <a:t>     </a:t>
            </a:r>
            <a:r>
              <a:rPr lang="hu-HU" sz="2700" dirty="0"/>
              <a:t>- 5. generáció</a:t>
            </a:r>
            <a:endParaRPr lang="en-US" sz="2700" dirty="0"/>
          </a:p>
        </p:txBody>
      </p:sp>
    </p:spTree>
    <p:extLst>
      <p:ext uri="{BB962C8B-B14F-4D97-AF65-F5344CB8AC3E}">
        <p14:creationId xmlns:p14="http://schemas.microsoft.com/office/powerpoint/2010/main" val="3123989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12776"/>
            <a:ext cx="7205510" cy="4845631"/>
          </a:xfrm>
        </p:spPr>
        <p:txBody>
          <a:bodyPr>
            <a:noAutofit/>
          </a:bodyPr>
          <a:lstStyle/>
          <a:p>
            <a:pPr marL="285750" lvl="1" indent="-285750">
              <a:buFontTx/>
              <a:buChar char="-"/>
            </a:pPr>
            <a:r>
              <a:rPr lang="hu-HU" sz="1400" dirty="0"/>
              <a:t>MI: Mesterséges Intelligencia</a:t>
            </a:r>
          </a:p>
          <a:p>
            <a:pPr marL="285750" lvl="1" indent="-285750">
              <a:buFontTx/>
              <a:buChar char="-"/>
            </a:pPr>
            <a:r>
              <a:rPr lang="hu-HU" b="1" dirty="0"/>
              <a:t>Kvantum processzor</a:t>
            </a:r>
            <a:endParaRPr lang="hu-HU" sz="1600" b="1" dirty="0"/>
          </a:p>
          <a:p>
            <a:pPr>
              <a:spcAft>
                <a:spcPts val="0"/>
              </a:spcAft>
            </a:pPr>
            <a:endParaRPr lang="hu-HU" sz="1600" i="0" dirty="0">
              <a:solidFill>
                <a:srgbClr val="202122"/>
              </a:solidFill>
              <a:effectLst/>
              <a:latin typeface="+mn-lt"/>
            </a:endParaRPr>
          </a:p>
          <a:p>
            <a:pPr>
              <a:spcAft>
                <a:spcPts val="0"/>
              </a:spcAft>
            </a:pPr>
            <a:r>
              <a:rPr lang="hu-HU" sz="1600" i="0" dirty="0">
                <a:solidFill>
                  <a:srgbClr val="202122"/>
                </a:solidFill>
                <a:effectLst/>
                <a:latin typeface="+mn-lt"/>
              </a:rPr>
              <a:t>1980: Paul </a:t>
            </a:r>
            <a:r>
              <a:rPr lang="hu-HU" sz="1600" i="0" dirty="0" err="1">
                <a:solidFill>
                  <a:srgbClr val="202122"/>
                </a:solidFill>
                <a:effectLst/>
                <a:latin typeface="+mn-lt"/>
              </a:rPr>
              <a:t>Benioff</a:t>
            </a:r>
            <a:r>
              <a:rPr lang="hu-HU" sz="1600" i="0" dirty="0">
                <a:solidFill>
                  <a:srgbClr val="202122"/>
                </a:solidFill>
                <a:effectLst/>
                <a:latin typeface="+mn-lt"/>
              </a:rPr>
              <a:t> fizikus azt javasolja, hogy a kvantummechanikát számításokra lehetne használni.</a:t>
            </a:r>
          </a:p>
          <a:p>
            <a:pPr>
              <a:spcAft>
                <a:spcPts val="0"/>
              </a:spcAft>
            </a:pPr>
            <a:r>
              <a:rPr lang="hu-HU" sz="1600" i="0" dirty="0">
                <a:solidFill>
                  <a:srgbClr val="202122"/>
                </a:solidFill>
                <a:effectLst/>
                <a:latin typeface="+mn-lt"/>
              </a:rPr>
              <a:t>1981: Richard </a:t>
            </a:r>
            <a:r>
              <a:rPr lang="hu-HU" sz="1600" i="0" dirty="0" err="1">
                <a:solidFill>
                  <a:srgbClr val="202122"/>
                </a:solidFill>
                <a:effectLst/>
                <a:latin typeface="+mn-lt"/>
              </a:rPr>
              <a:t>Feynman</a:t>
            </a:r>
            <a:r>
              <a:rPr lang="hu-HU" sz="1600" i="0" dirty="0">
                <a:solidFill>
                  <a:srgbClr val="202122"/>
                </a:solidFill>
                <a:effectLst/>
                <a:latin typeface="+mn-lt"/>
              </a:rPr>
              <a:t> Nobel-díjas fizikus megalkotja a kvantumszámítógép kifejezést.</a:t>
            </a:r>
          </a:p>
          <a:p>
            <a:pPr>
              <a:spcAft>
                <a:spcPts val="0"/>
              </a:spcAft>
            </a:pPr>
            <a:r>
              <a:rPr lang="hu-HU" sz="1600" i="0" dirty="0">
                <a:solidFill>
                  <a:srgbClr val="202122"/>
                </a:solidFill>
                <a:effectLst/>
                <a:latin typeface="+mn-lt"/>
              </a:rPr>
              <a:t>1985: David Deutsch fizikus (Oxford) leírja, hogyan működne egy kvantumszámítógép.</a:t>
            </a:r>
          </a:p>
          <a:p>
            <a:pPr>
              <a:spcAft>
                <a:spcPts val="0"/>
              </a:spcAft>
            </a:pPr>
            <a:r>
              <a:rPr lang="hu-HU" sz="1600" i="0" dirty="0">
                <a:solidFill>
                  <a:srgbClr val="202122"/>
                </a:solidFill>
                <a:effectLst/>
                <a:latin typeface="+mn-lt"/>
              </a:rPr>
              <a:t>1994: Peter </a:t>
            </a:r>
            <a:r>
              <a:rPr lang="hu-HU" sz="1600" i="0" dirty="0" err="1">
                <a:solidFill>
                  <a:srgbClr val="202122"/>
                </a:solidFill>
                <a:effectLst/>
                <a:latin typeface="+mn-lt"/>
              </a:rPr>
              <a:t>Shor</a:t>
            </a:r>
            <a:r>
              <a:rPr lang="hu-HU" sz="1600" i="0" dirty="0">
                <a:solidFill>
                  <a:srgbClr val="202122"/>
                </a:solidFill>
                <a:effectLst/>
                <a:latin typeface="+mn-lt"/>
              </a:rPr>
              <a:t> matematikus (Bell </a:t>
            </a:r>
            <a:r>
              <a:rPr lang="hu-HU" sz="1600" i="0" dirty="0" err="1">
                <a:solidFill>
                  <a:srgbClr val="202122"/>
                </a:solidFill>
                <a:effectLst/>
                <a:latin typeface="+mn-lt"/>
              </a:rPr>
              <a:t>Labs</a:t>
            </a:r>
            <a:r>
              <a:rPr lang="hu-HU" sz="1600" i="0" dirty="0">
                <a:solidFill>
                  <a:srgbClr val="202122"/>
                </a:solidFill>
                <a:effectLst/>
                <a:latin typeface="+mn-lt"/>
              </a:rPr>
              <a:t>) olyan algoritmust ír, ami fel tudja törni a napjainkban széles körben használt titkosítási eljárásokat.</a:t>
            </a:r>
          </a:p>
          <a:p>
            <a:pPr>
              <a:spcAft>
                <a:spcPts val="0"/>
              </a:spcAft>
            </a:pPr>
            <a:r>
              <a:rPr lang="hu-HU" sz="1600" i="0" dirty="0">
                <a:solidFill>
                  <a:srgbClr val="202122"/>
                </a:solidFill>
                <a:effectLst/>
                <a:latin typeface="+mn-lt"/>
              </a:rPr>
              <a:t>2007: A D-</a:t>
            </a:r>
            <a:r>
              <a:rPr lang="hu-HU" sz="1600" i="0" dirty="0" err="1">
                <a:solidFill>
                  <a:srgbClr val="202122"/>
                </a:solidFill>
                <a:effectLst/>
                <a:latin typeface="+mn-lt"/>
              </a:rPr>
              <a:t>wave</a:t>
            </a:r>
            <a:r>
              <a:rPr lang="hu-HU" sz="1600" i="0" dirty="0">
                <a:solidFill>
                  <a:srgbClr val="202122"/>
                </a:solidFill>
                <a:effectLst/>
                <a:latin typeface="+mn-lt"/>
              </a:rPr>
              <a:t> nevű kanadai startup cég bejelenti, hogy kvantumszámítással működő integrált áramköre képes megoldani </a:t>
            </a:r>
            <a:r>
              <a:rPr lang="hu-HU" sz="1600" i="0" dirty="0" err="1">
                <a:solidFill>
                  <a:srgbClr val="202122"/>
                </a:solidFill>
                <a:effectLst/>
                <a:latin typeface="+mn-lt"/>
              </a:rPr>
              <a:t>Sudoku</a:t>
            </a:r>
            <a:r>
              <a:rPr lang="hu-HU" sz="1600" i="0" dirty="0">
                <a:solidFill>
                  <a:srgbClr val="202122"/>
                </a:solidFill>
                <a:effectLst/>
                <a:latin typeface="+mn-lt"/>
              </a:rPr>
              <a:t> feladatokat.</a:t>
            </a:r>
          </a:p>
          <a:p>
            <a:pPr>
              <a:spcAft>
                <a:spcPts val="0"/>
              </a:spcAft>
            </a:pPr>
            <a:r>
              <a:rPr lang="hu-HU" sz="1600" i="0" dirty="0">
                <a:solidFill>
                  <a:srgbClr val="202122"/>
                </a:solidFill>
                <a:effectLst/>
                <a:latin typeface="+mn-lt"/>
              </a:rPr>
              <a:t>2013: A Google közös laboratóriumot működtet a NASA-val, hogy teszteljék a D-</a:t>
            </a:r>
            <a:r>
              <a:rPr lang="hu-HU" sz="1600" i="0" dirty="0" err="1">
                <a:solidFill>
                  <a:srgbClr val="202122"/>
                </a:solidFill>
                <a:effectLst/>
                <a:latin typeface="+mn-lt"/>
              </a:rPr>
              <a:t>wave</a:t>
            </a:r>
            <a:r>
              <a:rPr lang="hu-HU" sz="1600" i="0" dirty="0">
                <a:solidFill>
                  <a:srgbClr val="202122"/>
                </a:solidFill>
                <a:effectLst/>
                <a:latin typeface="+mn-lt"/>
              </a:rPr>
              <a:t> hardverét.</a:t>
            </a:r>
          </a:p>
          <a:p>
            <a:pPr>
              <a:spcAft>
                <a:spcPts val="0"/>
              </a:spcAft>
            </a:pPr>
            <a:r>
              <a:rPr lang="hu-HU" sz="1600" i="0" dirty="0">
                <a:solidFill>
                  <a:srgbClr val="202122"/>
                </a:solidFill>
                <a:effectLst/>
                <a:latin typeface="+mn-lt"/>
              </a:rPr>
              <a:t>2017: A </a:t>
            </a:r>
            <a:r>
              <a:rPr lang="hu-HU" sz="1600" i="0" dirty="0" err="1">
                <a:solidFill>
                  <a:srgbClr val="202122"/>
                </a:solidFill>
                <a:effectLst/>
                <a:latin typeface="+mn-lt"/>
              </a:rPr>
              <a:t>Rigetti</a:t>
            </a:r>
            <a:r>
              <a:rPr lang="hu-HU" sz="1600" i="0" dirty="0">
                <a:solidFill>
                  <a:srgbClr val="202122"/>
                </a:solidFill>
                <a:effectLst/>
                <a:latin typeface="+mn-lt"/>
              </a:rPr>
              <a:t> nevű startup cég gyártóüzemet nyit kvantumszámítógép hardverének gyártására.</a:t>
            </a:r>
          </a:p>
          <a:p>
            <a:pPr>
              <a:spcAft>
                <a:spcPts val="0"/>
              </a:spcAft>
            </a:pPr>
            <a:r>
              <a:rPr lang="hu-HU" sz="1600" i="0" dirty="0">
                <a:solidFill>
                  <a:srgbClr val="202122"/>
                </a:solidFill>
                <a:effectLst/>
                <a:latin typeface="+mn-lt"/>
              </a:rPr>
              <a:t>2019: A Google kutatói azt állítják: elérték a kvantumfölényt (ennek jelentősége pillanatnyilag inkább elméleti). Az áttörésről szóló tanulmány a </a:t>
            </a:r>
            <a:r>
              <a:rPr lang="hu-HU" sz="1600" i="0" dirty="0" err="1">
                <a:solidFill>
                  <a:srgbClr val="202122"/>
                </a:solidFill>
                <a:effectLst/>
                <a:latin typeface="+mn-lt"/>
              </a:rPr>
              <a:t>Nature</a:t>
            </a:r>
            <a:r>
              <a:rPr lang="hu-HU" sz="1600" i="0" dirty="0">
                <a:solidFill>
                  <a:srgbClr val="202122"/>
                </a:solidFill>
                <a:effectLst/>
                <a:latin typeface="+mn-lt"/>
              </a:rPr>
              <a:t> tudományos folyóiratban jelent meg. (olyan kvantumszámítógépet építettek, amely meghaladja a klasszikus számítástechnika legfelső határait.)</a:t>
            </a:r>
            <a:endParaRPr lang="hu-HU" sz="1600" dirty="0">
              <a:latin typeface="+mn-lt"/>
            </a:endParaRPr>
          </a:p>
          <a:p>
            <a:pPr lvl="2" indent="0">
              <a:buNone/>
            </a:pPr>
            <a:endParaRPr lang="hu-HU"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13</a:t>
            </a:fld>
            <a:endParaRPr kumimoji="0" lang="en-US" b="0" i="0" u="none" strike="noStrike" kern="1200" cap="none" spc="0" normalizeH="0" baseline="0" noProof="0">
              <a:ln>
                <a:noFill/>
              </a:ln>
              <a:effectLst/>
              <a:uLnTx/>
              <a:uFillTx/>
            </a:endParaRPr>
          </a:p>
        </p:txBody>
      </p:sp>
      <p:sp>
        <p:nvSpPr>
          <p:cNvPr id="10" name="Titel 1">
            <a:extLst>
              <a:ext uri="{FF2B5EF4-FFF2-40B4-BE49-F238E27FC236}">
                <a16:creationId xmlns:a16="http://schemas.microsoft.com/office/drawing/2014/main" id="{F0D20A54-779E-42AA-8F96-E608153B140B}"/>
              </a:ext>
            </a:extLst>
          </p:cNvPr>
          <p:cNvSpPr>
            <a:spLocks noGrp="1"/>
          </p:cNvSpPr>
          <p:nvPr>
            <p:ph type="title"/>
          </p:nvPr>
        </p:nvSpPr>
        <p:spPr bwMode="black">
          <a:xfrm>
            <a:off x="624000" y="405000"/>
            <a:ext cx="10944000" cy="1008112"/>
          </a:xfrm>
        </p:spPr>
        <p:txBody>
          <a:bodyPr anchor="t">
            <a:normAutofit fontScale="90000"/>
          </a:bodyPr>
          <a:lstStyle/>
          <a:p>
            <a:pPr>
              <a:lnSpc>
                <a:spcPct val="100000"/>
              </a:lnSpc>
            </a:pPr>
            <a:r>
              <a:rPr lang="hu-HU" dirty="0"/>
              <a:t>A számítógép története</a:t>
            </a:r>
            <a:br>
              <a:rPr lang="hu-HU" dirty="0"/>
            </a:br>
            <a:r>
              <a:rPr lang="hu-HU" sz="2000" dirty="0"/>
              <a:t>     </a:t>
            </a:r>
            <a:r>
              <a:rPr lang="hu-HU" sz="2700" dirty="0"/>
              <a:t>- 5. generáció</a:t>
            </a:r>
            <a:endParaRPr lang="en-US" sz="2700" dirty="0"/>
          </a:p>
        </p:txBody>
      </p:sp>
      <p:pic>
        <p:nvPicPr>
          <p:cNvPr id="3" name="Kép 2">
            <a:extLst>
              <a:ext uri="{FF2B5EF4-FFF2-40B4-BE49-F238E27FC236}">
                <a16:creationId xmlns:a16="http://schemas.microsoft.com/office/drawing/2014/main" id="{E5559A19-F471-46CE-9A7D-21899220812B}"/>
              </a:ext>
            </a:extLst>
          </p:cNvPr>
          <p:cNvPicPr>
            <a:picLocks noChangeAspect="1"/>
          </p:cNvPicPr>
          <p:nvPr/>
        </p:nvPicPr>
        <p:blipFill>
          <a:blip r:embed="rId2"/>
          <a:stretch>
            <a:fillRect/>
          </a:stretch>
        </p:blipFill>
        <p:spPr>
          <a:xfrm>
            <a:off x="7829510" y="909057"/>
            <a:ext cx="3972489" cy="2231912"/>
          </a:xfrm>
          <a:prstGeom prst="rect">
            <a:avLst/>
          </a:prstGeom>
        </p:spPr>
      </p:pic>
      <p:pic>
        <p:nvPicPr>
          <p:cNvPr id="7" name="Kép 6">
            <a:extLst>
              <a:ext uri="{FF2B5EF4-FFF2-40B4-BE49-F238E27FC236}">
                <a16:creationId xmlns:a16="http://schemas.microsoft.com/office/drawing/2014/main" id="{865BA875-1EDB-4C3A-9A20-5041FB1730CA}"/>
              </a:ext>
            </a:extLst>
          </p:cNvPr>
          <p:cNvPicPr>
            <a:picLocks noChangeAspect="1"/>
          </p:cNvPicPr>
          <p:nvPr/>
        </p:nvPicPr>
        <p:blipFill>
          <a:blip r:embed="rId3"/>
          <a:stretch>
            <a:fillRect/>
          </a:stretch>
        </p:blipFill>
        <p:spPr>
          <a:xfrm>
            <a:off x="7849356" y="3140968"/>
            <a:ext cx="3826644" cy="3117439"/>
          </a:xfrm>
          <a:prstGeom prst="rect">
            <a:avLst/>
          </a:prstGeom>
        </p:spPr>
      </p:pic>
    </p:spTree>
    <p:extLst>
      <p:ext uri="{BB962C8B-B14F-4D97-AF65-F5344CB8AC3E}">
        <p14:creationId xmlns:p14="http://schemas.microsoft.com/office/powerpoint/2010/main" val="905197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00809"/>
            <a:ext cx="6768144" cy="4557597"/>
          </a:xfrm>
        </p:spPr>
        <p:txBody>
          <a:bodyPr>
            <a:noAutofit/>
          </a:bodyPr>
          <a:lstStyle/>
          <a:p>
            <a:pPr lvl="1" algn="just"/>
            <a:r>
              <a:rPr lang="hu-HU" dirty="0"/>
              <a:t>Kvantumszámítógépben a fő eleme egy </a:t>
            </a:r>
            <a:r>
              <a:rPr lang="hu-HU" dirty="0" err="1"/>
              <a:t>qubit</a:t>
            </a:r>
            <a:r>
              <a:rPr lang="hu-HU" dirty="0"/>
              <a:t> - kvantum bit. A normál bittel ellentétben kvantum-szuperpozíciós állapotban van, vagyis értéke 0, 1, és ezek bármilyen kombinációja bármikor. Ha több </a:t>
            </a:r>
            <a:r>
              <a:rPr lang="hu-HU" dirty="0" err="1"/>
              <a:t>qubit</a:t>
            </a:r>
            <a:r>
              <a:rPr lang="hu-HU" dirty="0"/>
              <a:t> van a rendszerben, akkor az egyik megváltoztatása az összes többi </a:t>
            </a:r>
            <a:r>
              <a:rPr lang="hu-HU" dirty="0" err="1"/>
              <a:t>qubitet</a:t>
            </a:r>
            <a:r>
              <a:rPr lang="hu-HU" dirty="0"/>
              <a:t> is magában foglalja. Ez lehetővé teszi, hogy mindent egyszerre kiszámítson.</a:t>
            </a:r>
          </a:p>
          <a:p>
            <a:pPr lvl="1" algn="just"/>
            <a:endParaRPr lang="hu-HU" dirty="0"/>
          </a:p>
          <a:p>
            <a:pPr lvl="1" algn="just"/>
            <a:r>
              <a:rPr lang="hu-HU" dirty="0"/>
              <a:t>Az RSA-2048 titkosítás feltörése egyébként egy hagyományos számítógéppel nagyjából 300 billió évbe telne, míg egy 4099, tökéletesen stabil </a:t>
            </a:r>
            <a:r>
              <a:rPr lang="hu-HU" dirty="0" err="1"/>
              <a:t>qubittel</a:t>
            </a:r>
            <a:r>
              <a:rPr lang="hu-HU" dirty="0"/>
              <a:t> üzemelő kvantumszámítógép nagyjából 10 másodperc alatt képes lenne feltörni.</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14</a:t>
            </a:fld>
            <a:endParaRPr kumimoji="0" lang="en-US" b="0" i="0" u="none" strike="noStrike" kern="1200" cap="none" spc="0" normalizeH="0" baseline="0" noProof="0">
              <a:ln>
                <a:noFill/>
              </a:ln>
              <a:effectLst/>
              <a:uLnTx/>
              <a:uFillTx/>
            </a:endParaRPr>
          </a:p>
        </p:txBody>
      </p:sp>
      <p:sp>
        <p:nvSpPr>
          <p:cNvPr id="10" name="Titel 1">
            <a:extLst>
              <a:ext uri="{FF2B5EF4-FFF2-40B4-BE49-F238E27FC236}">
                <a16:creationId xmlns:a16="http://schemas.microsoft.com/office/drawing/2014/main" id="{F0D20A54-779E-42AA-8F96-E608153B140B}"/>
              </a:ext>
            </a:extLst>
          </p:cNvPr>
          <p:cNvSpPr>
            <a:spLocks noGrp="1"/>
          </p:cNvSpPr>
          <p:nvPr>
            <p:ph type="title"/>
          </p:nvPr>
        </p:nvSpPr>
        <p:spPr bwMode="black">
          <a:xfrm>
            <a:off x="624000" y="405000"/>
            <a:ext cx="10944000" cy="1008112"/>
          </a:xfrm>
        </p:spPr>
        <p:txBody>
          <a:bodyPr anchor="t">
            <a:normAutofit fontScale="90000"/>
          </a:bodyPr>
          <a:lstStyle/>
          <a:p>
            <a:pPr>
              <a:lnSpc>
                <a:spcPct val="100000"/>
              </a:lnSpc>
            </a:pPr>
            <a:r>
              <a:rPr lang="hu-HU" dirty="0"/>
              <a:t>A számítógép története</a:t>
            </a:r>
            <a:br>
              <a:rPr lang="hu-HU" dirty="0"/>
            </a:br>
            <a:r>
              <a:rPr lang="hu-HU" sz="2000" dirty="0"/>
              <a:t>     </a:t>
            </a:r>
            <a:r>
              <a:rPr lang="hu-HU" sz="2700" dirty="0"/>
              <a:t>- 5. generáció</a:t>
            </a:r>
            <a:endParaRPr lang="en-US" sz="2700" dirty="0"/>
          </a:p>
        </p:txBody>
      </p:sp>
      <p:pic>
        <p:nvPicPr>
          <p:cNvPr id="3" name="Kép 2">
            <a:extLst>
              <a:ext uri="{FF2B5EF4-FFF2-40B4-BE49-F238E27FC236}">
                <a16:creationId xmlns:a16="http://schemas.microsoft.com/office/drawing/2014/main" id="{E5559A19-F471-46CE-9A7D-21899220812B}"/>
              </a:ext>
            </a:extLst>
          </p:cNvPr>
          <p:cNvPicPr>
            <a:picLocks noChangeAspect="1"/>
          </p:cNvPicPr>
          <p:nvPr/>
        </p:nvPicPr>
        <p:blipFill>
          <a:blip r:embed="rId2"/>
          <a:stretch>
            <a:fillRect/>
          </a:stretch>
        </p:blipFill>
        <p:spPr>
          <a:xfrm>
            <a:off x="7829510" y="909057"/>
            <a:ext cx="3972489" cy="2231912"/>
          </a:xfrm>
          <a:prstGeom prst="rect">
            <a:avLst/>
          </a:prstGeom>
        </p:spPr>
      </p:pic>
      <p:pic>
        <p:nvPicPr>
          <p:cNvPr id="7" name="Kép 6">
            <a:extLst>
              <a:ext uri="{FF2B5EF4-FFF2-40B4-BE49-F238E27FC236}">
                <a16:creationId xmlns:a16="http://schemas.microsoft.com/office/drawing/2014/main" id="{865BA875-1EDB-4C3A-9A20-5041FB1730CA}"/>
              </a:ext>
            </a:extLst>
          </p:cNvPr>
          <p:cNvPicPr>
            <a:picLocks noChangeAspect="1"/>
          </p:cNvPicPr>
          <p:nvPr/>
        </p:nvPicPr>
        <p:blipFill>
          <a:blip r:embed="rId3"/>
          <a:stretch>
            <a:fillRect/>
          </a:stretch>
        </p:blipFill>
        <p:spPr>
          <a:xfrm>
            <a:off x="7849356" y="3140968"/>
            <a:ext cx="3826644" cy="3117439"/>
          </a:xfrm>
          <a:prstGeom prst="rect">
            <a:avLst/>
          </a:prstGeom>
        </p:spPr>
      </p:pic>
    </p:spTree>
    <p:extLst>
      <p:ext uri="{BB962C8B-B14F-4D97-AF65-F5344CB8AC3E}">
        <p14:creationId xmlns:p14="http://schemas.microsoft.com/office/powerpoint/2010/main" val="1253017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00810"/>
            <a:ext cx="6768144" cy="3646518"/>
          </a:xfrm>
        </p:spPr>
        <p:txBody>
          <a:bodyPr>
            <a:noAutofit/>
          </a:bodyPr>
          <a:lstStyle/>
          <a:p>
            <a:pPr lvl="2" indent="0" algn="just">
              <a:buNone/>
            </a:pPr>
            <a:r>
              <a:rPr lang="hu-HU" dirty="0" err="1"/>
              <a:t>Hadamard</a:t>
            </a:r>
            <a:r>
              <a:rPr lang="hu-HU" dirty="0"/>
              <a:t>-kapu</a:t>
            </a:r>
          </a:p>
          <a:p>
            <a:pPr lvl="2" indent="0" algn="just">
              <a:buNone/>
            </a:pPr>
            <a:endParaRPr lang="hu-HU" dirty="0"/>
          </a:p>
          <a:p>
            <a:pPr lvl="2" indent="0" algn="just">
              <a:buNone/>
            </a:pPr>
            <a:r>
              <a:rPr lang="hu-HU" dirty="0"/>
              <a:t>A CNOT kapu egy 2 </a:t>
            </a:r>
            <a:r>
              <a:rPr lang="hu-HU" dirty="0" err="1"/>
              <a:t>qubitből</a:t>
            </a:r>
            <a:r>
              <a:rPr lang="hu-HU" dirty="0"/>
              <a:t> álló kvantumregiszteren működik. A CNOT kapu akkor és csak akkor fordítja meg a második </a:t>
            </a:r>
            <a:r>
              <a:rPr lang="hu-HU" dirty="0" err="1"/>
              <a:t>qubitet</a:t>
            </a:r>
            <a:r>
              <a:rPr lang="hu-HU" dirty="0"/>
              <a:t> (a cél </a:t>
            </a:r>
            <a:r>
              <a:rPr lang="hu-HU" dirty="0" err="1"/>
              <a:t>qubitet</a:t>
            </a:r>
            <a:r>
              <a:rPr lang="hu-HU" dirty="0"/>
              <a:t>), ha az első </a:t>
            </a:r>
            <a:r>
              <a:rPr lang="hu-HU" dirty="0" err="1"/>
              <a:t>qubit</a:t>
            </a:r>
            <a:r>
              <a:rPr lang="hu-HU" dirty="0"/>
              <a:t> (a vezérlő </a:t>
            </a:r>
            <a:r>
              <a:rPr lang="hu-HU" dirty="0" err="1"/>
              <a:t>qubit</a:t>
            </a:r>
            <a:r>
              <a:rPr lang="hu-HU" dirty="0"/>
              <a:t>) |1&gt;</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15</a:t>
            </a:fld>
            <a:endParaRPr kumimoji="0" lang="en-US" b="0" i="0" u="none" strike="noStrike" kern="1200" cap="none" spc="0" normalizeH="0" baseline="0" noProof="0">
              <a:ln>
                <a:noFill/>
              </a:ln>
              <a:effectLst/>
              <a:uLnTx/>
              <a:uFillTx/>
            </a:endParaRPr>
          </a:p>
        </p:txBody>
      </p:sp>
      <p:sp>
        <p:nvSpPr>
          <p:cNvPr id="10" name="Titel 1">
            <a:extLst>
              <a:ext uri="{FF2B5EF4-FFF2-40B4-BE49-F238E27FC236}">
                <a16:creationId xmlns:a16="http://schemas.microsoft.com/office/drawing/2014/main" id="{F0D20A54-779E-42AA-8F96-E608153B140B}"/>
              </a:ext>
            </a:extLst>
          </p:cNvPr>
          <p:cNvSpPr>
            <a:spLocks noGrp="1"/>
          </p:cNvSpPr>
          <p:nvPr>
            <p:ph type="title"/>
          </p:nvPr>
        </p:nvSpPr>
        <p:spPr bwMode="black">
          <a:xfrm>
            <a:off x="624000" y="405000"/>
            <a:ext cx="10944000" cy="1008112"/>
          </a:xfrm>
        </p:spPr>
        <p:txBody>
          <a:bodyPr anchor="t">
            <a:normAutofit fontScale="90000"/>
          </a:bodyPr>
          <a:lstStyle/>
          <a:p>
            <a:pPr>
              <a:lnSpc>
                <a:spcPct val="100000"/>
              </a:lnSpc>
            </a:pPr>
            <a:r>
              <a:rPr lang="hu-HU" dirty="0"/>
              <a:t>A számítógép története</a:t>
            </a:r>
            <a:br>
              <a:rPr lang="hu-HU" dirty="0"/>
            </a:br>
            <a:r>
              <a:rPr lang="hu-HU" sz="2000" dirty="0"/>
              <a:t>     </a:t>
            </a:r>
            <a:r>
              <a:rPr lang="hu-HU" sz="2700" dirty="0"/>
              <a:t>- 5. generáció</a:t>
            </a:r>
            <a:endParaRPr lang="en-US" sz="2700" dirty="0"/>
          </a:p>
        </p:txBody>
      </p:sp>
      <p:pic>
        <p:nvPicPr>
          <p:cNvPr id="11" name="Kép 10">
            <a:extLst>
              <a:ext uri="{FF2B5EF4-FFF2-40B4-BE49-F238E27FC236}">
                <a16:creationId xmlns:a16="http://schemas.microsoft.com/office/drawing/2014/main" id="{EFFC7738-7D61-4D32-BC2E-22707E4F4F85}"/>
              </a:ext>
            </a:extLst>
          </p:cNvPr>
          <p:cNvPicPr>
            <a:picLocks noChangeAspect="1"/>
          </p:cNvPicPr>
          <p:nvPr/>
        </p:nvPicPr>
        <p:blipFill>
          <a:blip r:embed="rId2"/>
          <a:stretch>
            <a:fillRect/>
          </a:stretch>
        </p:blipFill>
        <p:spPr>
          <a:xfrm>
            <a:off x="8400738" y="4540980"/>
            <a:ext cx="3167262" cy="1741994"/>
          </a:xfrm>
          <a:prstGeom prst="rect">
            <a:avLst/>
          </a:prstGeom>
        </p:spPr>
      </p:pic>
      <p:sp>
        <p:nvSpPr>
          <p:cNvPr id="2" name="Szövegdoboz 1">
            <a:hlinkClick r:id="rId3"/>
            <a:extLst>
              <a:ext uri="{FF2B5EF4-FFF2-40B4-BE49-F238E27FC236}">
                <a16:creationId xmlns:a16="http://schemas.microsoft.com/office/drawing/2014/main" id="{114C9E95-66C6-43C6-872F-E7987378FCF3}"/>
              </a:ext>
            </a:extLst>
          </p:cNvPr>
          <p:cNvSpPr txBox="1"/>
          <p:nvPr/>
        </p:nvSpPr>
        <p:spPr>
          <a:xfrm>
            <a:off x="624000" y="5856303"/>
            <a:ext cx="5544616" cy="324000"/>
          </a:xfrm>
          <a:prstGeom prst="rect">
            <a:avLst/>
          </a:prstGeom>
          <a:noFill/>
        </p:spPr>
        <p:txBody>
          <a:bodyPr wrap="square" lIns="0" tIns="0" rIns="0" bIns="0" rtlCol="0">
            <a:noAutofit/>
          </a:bodyPr>
          <a:lstStyle/>
          <a:p>
            <a:pPr algn="l">
              <a:buClr>
                <a:schemeClr val="tx2"/>
              </a:buClr>
              <a:buSzPct val="100000"/>
            </a:pPr>
            <a:r>
              <a:rPr lang="hu-HU" dirty="0"/>
              <a:t>https://quantum-computing.ibm.com/composer/files/new</a:t>
            </a:r>
          </a:p>
        </p:txBody>
      </p:sp>
      <p:sp>
        <p:nvSpPr>
          <p:cNvPr id="4" name="Szövegdoboz 3">
            <a:hlinkClick r:id="rId4"/>
            <a:extLst>
              <a:ext uri="{FF2B5EF4-FFF2-40B4-BE49-F238E27FC236}">
                <a16:creationId xmlns:a16="http://schemas.microsoft.com/office/drawing/2014/main" id="{F2C01DF3-459A-44D5-B737-FFF58B8065A0}"/>
              </a:ext>
            </a:extLst>
          </p:cNvPr>
          <p:cNvSpPr txBox="1"/>
          <p:nvPr/>
        </p:nvSpPr>
        <p:spPr>
          <a:xfrm>
            <a:off x="624000" y="5527518"/>
            <a:ext cx="6767054" cy="277746"/>
          </a:xfrm>
          <a:prstGeom prst="rect">
            <a:avLst/>
          </a:prstGeom>
          <a:noFill/>
        </p:spPr>
        <p:txBody>
          <a:bodyPr wrap="square" lIns="0" tIns="0" rIns="0" bIns="0" rtlCol="0">
            <a:noAutofit/>
          </a:bodyPr>
          <a:lstStyle/>
          <a:p>
            <a:pPr>
              <a:buClr>
                <a:schemeClr val="tx2"/>
              </a:buClr>
              <a:buSzPct val="100000"/>
            </a:pPr>
            <a:r>
              <a:rPr lang="hu-HU" dirty="0"/>
              <a:t>https://hirmagazin.sulinet.hu/hu/pedagogia/egy-qbites-kvantumkapuk</a:t>
            </a:r>
          </a:p>
          <a:p>
            <a:pPr marL="144000" indent="-144000" algn="l">
              <a:buClr>
                <a:schemeClr val="tx2"/>
              </a:buClr>
              <a:buSzPct val="100000"/>
              <a:buFont typeface="TeleNeo Office" panose="020B0504040202090203" pitchFamily="34" charset="0"/>
              <a:buChar char="•"/>
            </a:pPr>
            <a:endParaRPr lang="hu-HU" dirty="0"/>
          </a:p>
        </p:txBody>
      </p:sp>
      <p:pic>
        <p:nvPicPr>
          <p:cNvPr id="13" name="Kép 12">
            <a:extLst>
              <a:ext uri="{FF2B5EF4-FFF2-40B4-BE49-F238E27FC236}">
                <a16:creationId xmlns:a16="http://schemas.microsoft.com/office/drawing/2014/main" id="{4CED5255-5897-4FB7-9D09-C2B8B3D10AEF}"/>
              </a:ext>
            </a:extLst>
          </p:cNvPr>
          <p:cNvPicPr>
            <a:picLocks noChangeAspect="1"/>
          </p:cNvPicPr>
          <p:nvPr/>
        </p:nvPicPr>
        <p:blipFill>
          <a:blip r:embed="rId5"/>
          <a:stretch>
            <a:fillRect/>
          </a:stretch>
        </p:blipFill>
        <p:spPr>
          <a:xfrm>
            <a:off x="8358187" y="1516918"/>
            <a:ext cx="3254909" cy="2597075"/>
          </a:xfrm>
          <a:prstGeom prst="rect">
            <a:avLst/>
          </a:prstGeom>
        </p:spPr>
      </p:pic>
      <p:pic>
        <p:nvPicPr>
          <p:cNvPr id="15" name="Kép 14">
            <a:extLst>
              <a:ext uri="{FF2B5EF4-FFF2-40B4-BE49-F238E27FC236}">
                <a16:creationId xmlns:a16="http://schemas.microsoft.com/office/drawing/2014/main" id="{39E8E3DA-5844-48BA-82B4-5A85DFCD3A80}"/>
              </a:ext>
            </a:extLst>
          </p:cNvPr>
          <p:cNvPicPr>
            <a:picLocks noChangeAspect="1"/>
          </p:cNvPicPr>
          <p:nvPr/>
        </p:nvPicPr>
        <p:blipFill>
          <a:blip r:embed="rId6"/>
          <a:stretch>
            <a:fillRect/>
          </a:stretch>
        </p:blipFill>
        <p:spPr>
          <a:xfrm>
            <a:off x="1977263" y="3810838"/>
            <a:ext cx="4060528" cy="1202338"/>
          </a:xfrm>
          <a:prstGeom prst="rect">
            <a:avLst/>
          </a:prstGeom>
        </p:spPr>
      </p:pic>
      <p:sp>
        <p:nvSpPr>
          <p:cNvPr id="16" name="Szövegdoboz 15">
            <a:extLst>
              <a:ext uri="{FF2B5EF4-FFF2-40B4-BE49-F238E27FC236}">
                <a16:creationId xmlns:a16="http://schemas.microsoft.com/office/drawing/2014/main" id="{34F1F63D-8CF6-403E-BAC2-A935204CDA43}"/>
              </a:ext>
            </a:extLst>
          </p:cNvPr>
          <p:cNvSpPr txBox="1"/>
          <p:nvPr/>
        </p:nvSpPr>
        <p:spPr>
          <a:xfrm>
            <a:off x="983433" y="5017433"/>
            <a:ext cx="6336704" cy="355783"/>
          </a:xfrm>
          <a:prstGeom prst="rect">
            <a:avLst/>
          </a:prstGeom>
          <a:noFill/>
        </p:spPr>
        <p:txBody>
          <a:bodyPr wrap="square" lIns="0" tIns="0" rIns="0" bIns="0" rtlCol="0">
            <a:noAutofit/>
          </a:bodyPr>
          <a:lstStyle/>
          <a:p>
            <a:pPr algn="l">
              <a:buClr>
                <a:schemeClr val="tx2"/>
              </a:buClr>
              <a:buSzPct val="100000"/>
            </a:pPr>
            <a:r>
              <a:rPr lang="hu-HU" sz="1400" dirty="0"/>
              <a:t>1-qubitos kapuk forgatással bemutatva. A kapu a magenta tengely körül forgatja el a </a:t>
            </a:r>
            <a:r>
              <a:rPr lang="hu-HU" sz="1400" dirty="0" err="1"/>
              <a:t>qubit</a:t>
            </a:r>
            <a:r>
              <a:rPr lang="hu-HU" sz="1400" dirty="0"/>
              <a:t> piros nyíllal jelzett állapotát.</a:t>
            </a:r>
          </a:p>
        </p:txBody>
      </p:sp>
      <p:pic>
        <p:nvPicPr>
          <p:cNvPr id="18" name="Kép 17" descr="A képen szöveg, óra látható&#10;&#10;Automatikusan generált leírás">
            <a:extLst>
              <a:ext uri="{FF2B5EF4-FFF2-40B4-BE49-F238E27FC236}">
                <a16:creationId xmlns:a16="http://schemas.microsoft.com/office/drawing/2014/main" id="{AD17AC4F-1ACB-4C22-817B-0BA60CE3ED21}"/>
              </a:ext>
            </a:extLst>
          </p:cNvPr>
          <p:cNvPicPr>
            <a:picLocks noChangeAspect="1"/>
          </p:cNvPicPr>
          <p:nvPr/>
        </p:nvPicPr>
        <p:blipFill>
          <a:blip r:embed="rId7"/>
          <a:stretch>
            <a:fillRect/>
          </a:stretch>
        </p:blipFill>
        <p:spPr>
          <a:xfrm>
            <a:off x="2012697" y="3270384"/>
            <a:ext cx="3989660" cy="518656"/>
          </a:xfrm>
          <a:prstGeom prst="rect">
            <a:avLst/>
          </a:prstGeom>
        </p:spPr>
      </p:pic>
    </p:spTree>
    <p:extLst>
      <p:ext uri="{BB962C8B-B14F-4D97-AF65-F5344CB8AC3E}">
        <p14:creationId xmlns:p14="http://schemas.microsoft.com/office/powerpoint/2010/main" val="3877681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37B4B0B-9DBF-434F-B8CB-E6455A5494C0}"/>
              </a:ext>
            </a:extLst>
          </p:cNvPr>
          <p:cNvPicPr>
            <a:picLocks noChangeAspect="1"/>
          </p:cNvPicPr>
          <p:nvPr/>
        </p:nvPicPr>
        <p:blipFill>
          <a:blip r:embed="rId2"/>
          <a:srcRect/>
          <a:stretch/>
        </p:blipFill>
        <p:spPr bwMode="ltGray">
          <a:xfrm>
            <a:off x="0" y="0"/>
            <a:ext cx="12192000" cy="6858000"/>
          </a:xfrm>
          <a:prstGeom prst="rect">
            <a:avLst/>
          </a:prstGeom>
        </p:spPr>
      </p:pic>
      <p:sp>
        <p:nvSpPr>
          <p:cNvPr id="8" name="Untertitel 2">
            <a:extLst>
              <a:ext uri="{FF2B5EF4-FFF2-40B4-BE49-F238E27FC236}">
                <a16:creationId xmlns:a16="http://schemas.microsoft.com/office/drawing/2014/main" id="{073102FE-9C61-498C-8765-25365869524F}"/>
              </a:ext>
            </a:extLst>
          </p:cNvPr>
          <p:cNvSpPr txBox="1">
            <a:spLocks/>
          </p:cNvSpPr>
          <p:nvPr/>
        </p:nvSpPr>
        <p:spPr bwMode="gray">
          <a:xfrm>
            <a:off x="1200000" y="4869000"/>
            <a:ext cx="7488000" cy="504000"/>
          </a:xfrm>
          <a:prstGeom prst="rect">
            <a:avLst/>
          </a:prstGeom>
        </p:spPr>
        <p:txBody>
          <a:bodyPr lIns="0" tIns="0" rIns="0" bIns="0" anchor="t">
            <a:no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2pPr>
            <a:lvl3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3pPr>
            <a:lvl4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4pPr>
            <a:lvl5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5pPr>
            <a:lvl6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6pPr>
            <a:lvl7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7pPr>
            <a:lvl8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8pPr>
            <a:lvl9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TeleNeo Office"/>
                <a:ea typeface="+mn-ea"/>
                <a:cs typeface="+mn-cs"/>
              </a:rPr>
              <a:t>Subtitle | Author | Place | Date</a:t>
            </a:r>
          </a:p>
        </p:txBody>
      </p:sp>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200000" y="2765760"/>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hu-HU" dirty="0"/>
              <a:t>Az operációs rendszerek története</a:t>
            </a:r>
            <a:endParaRPr kumimoji="0" lang="hu-HU" sz="7200" b="0" i="0" u="none" strike="noStrike" kern="1200" cap="none" spc="0" normalizeH="0" baseline="0" dirty="0">
              <a:ln>
                <a:noFill/>
              </a:ln>
              <a:solidFill>
                <a:prstClr val="white"/>
              </a:solidFill>
              <a:effectLst/>
              <a:uLnTx/>
              <a:uFillTx/>
              <a:latin typeface="TeleNeo Office ExtraBold"/>
              <a:ea typeface="+mj-ea"/>
              <a:cs typeface="+mj-cs"/>
            </a:endParaRPr>
          </a:p>
        </p:txBody>
      </p:sp>
      <p:pic>
        <p:nvPicPr>
          <p:cNvPr id="2" name="Grafik 2">
            <a:extLst>
              <a:ext uri="{FF2B5EF4-FFF2-40B4-BE49-F238E27FC236}">
                <a16:creationId xmlns:a16="http://schemas.microsoft.com/office/drawing/2014/main" id="{B5E0763E-F77D-4E24-B5B0-5857685745A8}"/>
              </a:ext>
            </a:extLst>
          </p:cNvPr>
          <p:cNvPicPr>
            <a:picLocks noChangeAspect="1"/>
          </p:cNvPicPr>
          <p:nvPr/>
        </p:nvPicPr>
        <p:blipFill>
          <a:blip r:embed="rId3"/>
          <a:stretch>
            <a:fillRect/>
          </a:stretch>
        </p:blipFill>
        <p:spPr bwMode="black">
          <a:xfrm>
            <a:off x="1028666" y="5566887"/>
            <a:ext cx="3118173" cy="838800"/>
          </a:xfrm>
          <a:prstGeom prst="rect">
            <a:avLst/>
          </a:prstGeom>
        </p:spPr>
      </p:pic>
      <p:sp>
        <p:nvSpPr>
          <p:cNvPr id="3" name="Élőláb helye 2">
            <a:extLst>
              <a:ext uri="{FF2B5EF4-FFF2-40B4-BE49-F238E27FC236}">
                <a16:creationId xmlns:a16="http://schemas.microsoft.com/office/drawing/2014/main" id="{D1CB31CC-9B86-40F3-B52B-CE63BA2E1CFA}"/>
              </a:ext>
            </a:extLst>
          </p:cNvPr>
          <p:cNvSpPr>
            <a:spLocks noGrp="1"/>
          </p:cNvSpPr>
          <p:nvPr>
            <p:ph type="ftr" sz="quarter" idx="3"/>
          </p:nvPr>
        </p:nvSpPr>
        <p:spPr/>
        <p:txBody>
          <a:bodyPr/>
          <a:lstStyle/>
          <a:p>
            <a:r>
              <a:rPr lang="en-US"/>
              <a:t>public | Barizs Dániel | Operációs rendszerek| 2022. 10. 19, 26</a:t>
            </a:r>
            <a:endParaRPr lang="en-US" dirty="0"/>
          </a:p>
        </p:txBody>
      </p:sp>
      <p:sp>
        <p:nvSpPr>
          <p:cNvPr id="4" name="Dia számának helye 3">
            <a:extLst>
              <a:ext uri="{FF2B5EF4-FFF2-40B4-BE49-F238E27FC236}">
                <a16:creationId xmlns:a16="http://schemas.microsoft.com/office/drawing/2014/main" id="{96D1F6BA-37B4-4A33-B19A-F82D6AAB6F6C}"/>
              </a:ext>
            </a:extLst>
          </p:cNvPr>
          <p:cNvSpPr>
            <a:spLocks noGrp="1"/>
          </p:cNvSpPr>
          <p:nvPr>
            <p:ph type="sldNum" sz="quarter" idx="4"/>
          </p:nvPr>
        </p:nvSpPr>
        <p:spPr/>
        <p:txBody>
          <a:bodyPr/>
          <a:lstStyle/>
          <a:p>
            <a:fld id="{A1A5E10D-79A5-49BA-9648-53481340C65F}" type="slidenum">
              <a:rPr lang="en-US" smtClean="0"/>
              <a:pPr/>
              <a:t>16</a:t>
            </a:fld>
            <a:endParaRPr lang="en-US" dirty="0"/>
          </a:p>
        </p:txBody>
      </p:sp>
    </p:spTree>
    <p:extLst>
      <p:ext uri="{BB962C8B-B14F-4D97-AF65-F5344CB8AC3E}">
        <p14:creationId xmlns:p14="http://schemas.microsoft.com/office/powerpoint/2010/main" val="348616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asztal látható&#10;&#10;Automatikusan generált leírás">
            <a:extLst>
              <a:ext uri="{FF2B5EF4-FFF2-40B4-BE49-F238E27FC236}">
                <a16:creationId xmlns:a16="http://schemas.microsoft.com/office/drawing/2014/main" id="{3EB6C6CA-63D7-4AB2-9181-C6EF1C0A11B6}"/>
              </a:ext>
            </a:extLst>
          </p:cNvPr>
          <p:cNvPicPr>
            <a:picLocks noChangeAspect="1"/>
          </p:cNvPicPr>
          <p:nvPr/>
        </p:nvPicPr>
        <p:blipFill>
          <a:blip r:embed="rId2"/>
          <a:stretch>
            <a:fillRect/>
          </a:stretch>
        </p:blipFill>
        <p:spPr>
          <a:xfrm>
            <a:off x="1991544" y="4653637"/>
            <a:ext cx="3365646" cy="1722665"/>
          </a:xfrm>
          <a:prstGeom prst="rect">
            <a:avLst/>
          </a:prstGeom>
        </p:spPr>
      </p:pic>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264000" y="1340768"/>
            <a:ext cx="7488000" cy="403676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2"/>
            <a:r>
              <a:rPr lang="hu-HU" dirty="0"/>
              <a:t>Első generációs gépeket mechanikusan programozták </a:t>
            </a:r>
            <a:r>
              <a:rPr lang="hu-HU" dirty="0" err="1"/>
              <a:t>huzalozás</a:t>
            </a:r>
            <a:r>
              <a:rPr lang="hu-HU" dirty="0"/>
              <a:t> átdugásával (ENIAC), majd kapcsolók átállításával</a:t>
            </a:r>
          </a:p>
          <a:p>
            <a:pPr marL="0" lvl="2" indent="0">
              <a:buNone/>
            </a:pPr>
            <a:r>
              <a:rPr lang="hu-HU" dirty="0"/>
              <a:t>1946: Első Neumann elven működő számítógép</a:t>
            </a:r>
          </a:p>
          <a:p>
            <a:pPr lvl="2"/>
            <a:r>
              <a:rPr lang="hu-HU" dirty="0"/>
              <a:t>még mindig nincs operációs rendszer</a:t>
            </a:r>
          </a:p>
          <a:p>
            <a:pPr lvl="2"/>
            <a:r>
              <a:rPr lang="hu-HU" dirty="0"/>
              <a:t>kapcsolók segítségével programozható</a:t>
            </a:r>
          </a:p>
          <a:p>
            <a:pPr lvl="2"/>
            <a:r>
              <a:rPr lang="hu-HU" dirty="0"/>
              <a:t>Lyukkártyás gépek:</a:t>
            </a:r>
          </a:p>
          <a:p>
            <a:pPr marL="144000" lvl="3" indent="0" algn="just">
              <a:buNone/>
            </a:pPr>
            <a:r>
              <a:rPr lang="hu-HU" sz="1700" dirty="0"/>
              <a:t>előre megírt utasításokat adtak meg, viszont az egyes parancsok (01 számsorozatok) az ember természetétől még mindig idegennek hatottak. Az </a:t>
            </a:r>
            <a:r>
              <a:rPr lang="hu-HU" sz="1700" b="1" dirty="0"/>
              <a:t>Assembly nyelv </a:t>
            </a:r>
            <a:r>
              <a:rPr lang="hu-HU" sz="1700" dirty="0"/>
              <a:t>biztosította azt, hogy ezen automatizálni kívánt utasításokat előre megírjuk egy emberközelibb formában, úgynevezett </a:t>
            </a:r>
            <a:r>
              <a:rPr lang="hu-HU" sz="1700" dirty="0" err="1"/>
              <a:t>mnemonikákkal</a:t>
            </a:r>
            <a:r>
              <a:rPr lang="hu-HU" sz="1700" dirty="0"/>
              <a:t>, majd ezeket a nyelv fordítóprogramja, az </a:t>
            </a:r>
            <a:r>
              <a:rPr lang="hu-HU" sz="1700" b="1" dirty="0"/>
              <a:t>Assembler</a:t>
            </a:r>
            <a:r>
              <a:rPr lang="hu-HU" sz="1700" dirty="0"/>
              <a:t>, a processzor számára értelmezhető gépi kóddá alakítsa.</a:t>
            </a:r>
          </a:p>
          <a:p>
            <a:pPr marL="0" lvl="2" indent="0">
              <a:buNone/>
            </a:pPr>
            <a:endParaRPr lang="hu-HU" b="1"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17</a:t>
            </a:fld>
            <a:endParaRPr kumimoji="0" lang="en-US" b="0" i="0" u="none" strike="noStrike" cap="none" spc="0" normalizeH="0" baseline="0" noProof="0">
              <a:ln>
                <a:noFill/>
              </a:ln>
              <a:effectLst/>
              <a:uLnTx/>
              <a:uFillTx/>
            </a:endParaRPr>
          </a:p>
        </p:txBody>
      </p:sp>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a:lstStyle/>
          <a:p>
            <a:r>
              <a:rPr lang="hu-HU" dirty="0"/>
              <a:t>Az </a:t>
            </a:r>
            <a:r>
              <a:rPr lang="hu-HU" dirty="0" err="1"/>
              <a:t>opercációs</a:t>
            </a:r>
            <a:r>
              <a:rPr lang="hu-HU" dirty="0"/>
              <a:t> rendszer története</a:t>
            </a:r>
          </a:p>
        </p:txBody>
      </p:sp>
      <p:pic>
        <p:nvPicPr>
          <p:cNvPr id="7" name="Kép 6">
            <a:extLst>
              <a:ext uri="{FF2B5EF4-FFF2-40B4-BE49-F238E27FC236}">
                <a16:creationId xmlns:a16="http://schemas.microsoft.com/office/drawing/2014/main" id="{3F2A15B9-4117-4FBF-9636-27FF81160366}"/>
              </a:ext>
            </a:extLst>
          </p:cNvPr>
          <p:cNvPicPr>
            <a:picLocks noChangeAspect="1"/>
          </p:cNvPicPr>
          <p:nvPr/>
        </p:nvPicPr>
        <p:blipFill rotWithShape="1">
          <a:blip r:embed="rId3"/>
          <a:srcRect l="12942" r="1283" b="-3"/>
          <a:stretch/>
        </p:blipFill>
        <p:spPr>
          <a:xfrm>
            <a:off x="7891754" y="806334"/>
            <a:ext cx="3671800" cy="3274849"/>
          </a:xfrm>
          <a:prstGeom prst="rect">
            <a:avLst/>
          </a:prstGeom>
          <a:noFill/>
        </p:spPr>
      </p:pic>
      <p:pic>
        <p:nvPicPr>
          <p:cNvPr id="3" name="Kép 2" descr="A képen padló, beltéri, mennyezet, szoba látható&#10;&#10;Automatikusan generált leírás">
            <a:extLst>
              <a:ext uri="{FF2B5EF4-FFF2-40B4-BE49-F238E27FC236}">
                <a16:creationId xmlns:a16="http://schemas.microsoft.com/office/drawing/2014/main" id="{24F1894C-6047-44F7-A756-E2B9C9121F6F}"/>
              </a:ext>
            </a:extLst>
          </p:cNvPr>
          <p:cNvPicPr>
            <a:picLocks noChangeAspect="1"/>
          </p:cNvPicPr>
          <p:nvPr/>
        </p:nvPicPr>
        <p:blipFill>
          <a:blip r:embed="rId4"/>
          <a:stretch>
            <a:fillRect/>
          </a:stretch>
        </p:blipFill>
        <p:spPr>
          <a:xfrm>
            <a:off x="8301094" y="3861048"/>
            <a:ext cx="3381375" cy="2219325"/>
          </a:xfrm>
          <a:prstGeom prst="rect">
            <a:avLst/>
          </a:prstGeom>
        </p:spPr>
      </p:pic>
    </p:spTree>
    <p:extLst>
      <p:ext uri="{BB962C8B-B14F-4D97-AF65-F5344CB8AC3E}">
        <p14:creationId xmlns:p14="http://schemas.microsoft.com/office/powerpoint/2010/main" val="31491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264000" y="1196752"/>
            <a:ext cx="5730445" cy="504487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marL="0" lvl="2" indent="0" algn="just">
              <a:buNone/>
            </a:pPr>
            <a:endParaRPr lang="hu-HU" dirty="0"/>
          </a:p>
          <a:p>
            <a:pPr marL="0" lvl="2" indent="0" algn="just">
              <a:buNone/>
            </a:pPr>
            <a:r>
              <a:rPr lang="hu-HU" dirty="0"/>
              <a:t>A FORTRAN nyelv az első ún. magasszintű programozási nyelv, melyet elsősorban matematikai számítások (mérnöki és tudományos alkalmazások) fejlesztésének megkönnyítésére hozta létre az IBM 1950-es években az IBM 704-es gépekhez.</a:t>
            </a:r>
          </a:p>
          <a:p>
            <a:pPr lvl="1" algn="just"/>
            <a:endParaRPr lang="hu-HU" u="sng" dirty="0"/>
          </a:p>
          <a:p>
            <a:pPr lvl="1" algn="just"/>
            <a:r>
              <a:rPr lang="hu-HU" u="sng" dirty="0"/>
              <a:t>Monitor (General Motors)</a:t>
            </a:r>
            <a:r>
              <a:rPr lang="hu-HU" dirty="0"/>
              <a:t>: </a:t>
            </a:r>
            <a:r>
              <a:rPr lang="hu-HU" b="1" dirty="0"/>
              <a:t>az első operációs rendszer</a:t>
            </a:r>
          </a:p>
          <a:p>
            <a:pPr lvl="2" algn="just"/>
            <a:r>
              <a:rPr lang="hu-HU" dirty="0"/>
              <a:t>állandóan a memóriában tartózkodott</a:t>
            </a:r>
          </a:p>
          <a:p>
            <a:pPr lvl="2" algn="just"/>
            <a:r>
              <a:rPr lang="hu-HU" dirty="0"/>
              <a:t>felhasználó segédszámítógéppel felvitte az adatokat</a:t>
            </a:r>
          </a:p>
          <a:p>
            <a:pPr lvl="2" algn="just"/>
            <a:r>
              <a:rPr lang="hu-HU" dirty="0"/>
              <a:t>mágnesszalagos rögzítés</a:t>
            </a:r>
          </a:p>
          <a:p>
            <a:pPr lvl="2" algn="just"/>
            <a:r>
              <a:rPr lang="hu-HU" dirty="0"/>
              <a:t>operátor szalagokat a nagy számítógéphez vitte</a:t>
            </a:r>
          </a:p>
          <a:p>
            <a:pPr lvl="2" algn="just"/>
            <a:r>
              <a:rPr lang="hu-HU" dirty="0"/>
              <a:t>a monitor vezérelte a nagy számítógép működését</a:t>
            </a:r>
          </a:p>
          <a:p>
            <a:pPr lvl="2" algn="just"/>
            <a:r>
              <a:rPr lang="hu-HU" dirty="0"/>
              <a:t>gyorsabb működés</a:t>
            </a:r>
          </a:p>
          <a:p>
            <a:pPr lvl="2" algn="just"/>
            <a:r>
              <a:rPr lang="en-US" dirty="0"/>
              <a:t>GM-NAA I/O: </a:t>
            </a:r>
            <a:r>
              <a:rPr lang="hu-HU" dirty="0"/>
              <a:t>Készítette:</a:t>
            </a:r>
            <a:r>
              <a:rPr lang="en-US" dirty="0"/>
              <a:t> Robert L. Patrick</a:t>
            </a:r>
            <a:endParaRPr lang="hu-HU"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18</a:t>
            </a:fld>
            <a:endParaRPr kumimoji="0" lang="en-US" b="0" i="0" u="none" strike="noStrike" cap="none" spc="0" normalizeH="0" baseline="0" noProof="0">
              <a:ln>
                <a:noFill/>
              </a:ln>
              <a:effectLst/>
              <a:uLnTx/>
              <a:uFillTx/>
            </a:endParaRPr>
          </a:p>
        </p:txBody>
      </p:sp>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a:lstStyle/>
          <a:p>
            <a:r>
              <a:rPr lang="hu-HU" dirty="0"/>
              <a:t>Az </a:t>
            </a:r>
            <a:r>
              <a:rPr lang="hu-HU" dirty="0" err="1"/>
              <a:t>opercációs</a:t>
            </a:r>
            <a:r>
              <a:rPr lang="hu-HU" dirty="0"/>
              <a:t> rendszer története</a:t>
            </a:r>
          </a:p>
        </p:txBody>
      </p:sp>
      <p:pic>
        <p:nvPicPr>
          <p:cNvPr id="3" name="Kép 2" descr="A képen szöveg látható&#10;&#10;Automatikusan generált leírás">
            <a:extLst>
              <a:ext uri="{FF2B5EF4-FFF2-40B4-BE49-F238E27FC236}">
                <a16:creationId xmlns:a16="http://schemas.microsoft.com/office/drawing/2014/main" id="{863B2332-A148-44F8-AAFA-D1868FDF2BEB}"/>
              </a:ext>
            </a:extLst>
          </p:cNvPr>
          <p:cNvPicPr>
            <a:picLocks noChangeAspect="1"/>
          </p:cNvPicPr>
          <p:nvPr/>
        </p:nvPicPr>
        <p:blipFill>
          <a:blip r:embed="rId2"/>
          <a:stretch>
            <a:fillRect/>
          </a:stretch>
        </p:blipFill>
        <p:spPr>
          <a:xfrm>
            <a:off x="6509120" y="1412776"/>
            <a:ext cx="2954012" cy="2554175"/>
          </a:xfrm>
          <a:prstGeom prst="rect">
            <a:avLst/>
          </a:prstGeom>
        </p:spPr>
      </p:pic>
      <p:pic>
        <p:nvPicPr>
          <p:cNvPr id="9" name="Kép 8">
            <a:extLst>
              <a:ext uri="{FF2B5EF4-FFF2-40B4-BE49-F238E27FC236}">
                <a16:creationId xmlns:a16="http://schemas.microsoft.com/office/drawing/2014/main" id="{352844E5-FB07-4E9E-B0C8-8E5C60E6A5D1}"/>
              </a:ext>
            </a:extLst>
          </p:cNvPr>
          <p:cNvPicPr>
            <a:picLocks noChangeAspect="1"/>
          </p:cNvPicPr>
          <p:nvPr/>
        </p:nvPicPr>
        <p:blipFill>
          <a:blip r:embed="rId3"/>
          <a:stretch>
            <a:fillRect/>
          </a:stretch>
        </p:blipFill>
        <p:spPr>
          <a:xfrm>
            <a:off x="6114628" y="3936069"/>
            <a:ext cx="3638351" cy="2274677"/>
          </a:xfrm>
          <a:prstGeom prst="rect">
            <a:avLst/>
          </a:prstGeom>
        </p:spPr>
      </p:pic>
    </p:spTree>
    <p:extLst>
      <p:ext uri="{BB962C8B-B14F-4D97-AF65-F5344CB8AC3E}">
        <p14:creationId xmlns:p14="http://schemas.microsoft.com/office/powerpoint/2010/main" val="611207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a:t>Az </a:t>
            </a:r>
            <a:r>
              <a:rPr lang="en-US" err="1"/>
              <a:t>opercációs</a:t>
            </a:r>
            <a:r>
              <a:rPr lang="en-US"/>
              <a:t> rendszer története</a:t>
            </a:r>
          </a:p>
        </p:txBody>
      </p:sp>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624000" y="1484313"/>
            <a:ext cx="5328000" cy="47520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marL="0" lvl="2" indent="0" algn="just">
              <a:buNone/>
            </a:pPr>
            <a:r>
              <a:rPr lang="hu-HU" dirty="0"/>
              <a:t>parancsnyelvek (</a:t>
            </a:r>
            <a:r>
              <a:rPr lang="hu-HU" dirty="0" err="1"/>
              <a:t>command</a:t>
            </a:r>
            <a:r>
              <a:rPr lang="hu-HU" dirty="0"/>
              <a:t> </a:t>
            </a:r>
            <a:r>
              <a:rPr lang="hu-HU" dirty="0" err="1"/>
              <a:t>interpreter</a:t>
            </a:r>
            <a:r>
              <a:rPr lang="hu-HU" dirty="0"/>
              <a:t>, </a:t>
            </a:r>
            <a:r>
              <a:rPr lang="hu-HU" dirty="0" err="1"/>
              <a:t>job</a:t>
            </a:r>
            <a:r>
              <a:rPr lang="hu-HU" dirty="0"/>
              <a:t> </a:t>
            </a:r>
            <a:r>
              <a:rPr lang="hu-HU" dirty="0" err="1"/>
              <a:t>control</a:t>
            </a:r>
            <a:r>
              <a:rPr lang="hu-HU" dirty="0"/>
              <a:t> </a:t>
            </a:r>
            <a:r>
              <a:rPr lang="hu-HU" dirty="0" err="1"/>
              <a:t>language</a:t>
            </a:r>
            <a:r>
              <a:rPr lang="hu-HU" dirty="0"/>
              <a:t>) létrejötte</a:t>
            </a:r>
          </a:p>
          <a:p>
            <a:pPr marL="0" lvl="2" indent="0" algn="just">
              <a:buNone/>
            </a:pPr>
            <a:endParaRPr lang="hu-HU" dirty="0"/>
          </a:p>
          <a:p>
            <a:pPr lvl="2" algn="just"/>
            <a:r>
              <a:rPr lang="hu-HU" dirty="0"/>
              <a:t>1960-as évektől a programok közvetlen futtatása jellemző: kimaradnak a felhasználók, az operátorok és a mechanikus perifériák a program futtatásából</a:t>
            </a:r>
          </a:p>
          <a:p>
            <a:pPr marL="0" lvl="2" indent="0" algn="just">
              <a:buNone/>
            </a:pPr>
            <a:r>
              <a:rPr lang="hu-HU" dirty="0"/>
              <a:t>   1964, IBM a szalagos egység miatt lassú sokszor a gép</a:t>
            </a:r>
          </a:p>
          <a:p>
            <a:pPr lvl="2" algn="just"/>
            <a:r>
              <a:rPr lang="hu-HU" dirty="0"/>
              <a:t>mágneslemez megjelenésével programok és adatok közvetlen hozzáférése</a:t>
            </a:r>
          </a:p>
          <a:p>
            <a:pPr lvl="2" algn="just"/>
            <a:r>
              <a:rPr lang="hu-HU" dirty="0"/>
              <a:t>DMA (</a:t>
            </a:r>
            <a:r>
              <a:rPr lang="hu-HU" dirty="0" err="1"/>
              <a:t>Direct</a:t>
            </a:r>
            <a:r>
              <a:rPr lang="hu-HU" dirty="0"/>
              <a:t> </a:t>
            </a:r>
            <a:r>
              <a:rPr lang="hu-HU" dirty="0" err="1"/>
              <a:t>Memory</a:t>
            </a:r>
            <a:r>
              <a:rPr lang="hu-HU" dirty="0"/>
              <a:t> Access): „intelligens periféria”, közvetlenül (CPU vezérlése nélkül) képes adatátvitelre, párhuzamosan egyszerre több egység is (SPOOL – </a:t>
            </a:r>
            <a:r>
              <a:rPr lang="hu-HU" dirty="0" err="1"/>
              <a:t>Simultaneous</a:t>
            </a:r>
            <a:r>
              <a:rPr lang="hu-HU" dirty="0"/>
              <a:t> </a:t>
            </a:r>
            <a:r>
              <a:rPr lang="hu-HU" dirty="0" err="1"/>
              <a:t>Peripheral</a:t>
            </a:r>
            <a:r>
              <a:rPr lang="hu-HU" dirty="0"/>
              <a:t> Operations </a:t>
            </a:r>
            <a:r>
              <a:rPr lang="hu-HU" dirty="0" err="1"/>
              <a:t>On</a:t>
            </a:r>
            <a:r>
              <a:rPr lang="hu-HU" dirty="0"/>
              <a:t> Line)</a:t>
            </a:r>
          </a:p>
        </p:txBody>
      </p:sp>
      <p:pic>
        <p:nvPicPr>
          <p:cNvPr id="3" name="Kép 2">
            <a:extLst>
              <a:ext uri="{FF2B5EF4-FFF2-40B4-BE49-F238E27FC236}">
                <a16:creationId xmlns:a16="http://schemas.microsoft.com/office/drawing/2014/main" id="{9FCD0CBB-6493-4646-88BA-3BAC1D40B022}"/>
              </a:ext>
            </a:extLst>
          </p:cNvPr>
          <p:cNvPicPr>
            <a:picLocks noChangeAspect="1"/>
          </p:cNvPicPr>
          <p:nvPr/>
        </p:nvPicPr>
        <p:blipFill>
          <a:blip r:embed="rId2"/>
          <a:stretch>
            <a:fillRect/>
          </a:stretch>
        </p:blipFill>
        <p:spPr>
          <a:xfrm>
            <a:off x="6240000" y="2259189"/>
            <a:ext cx="5328000" cy="2609971"/>
          </a:xfrm>
          <a:prstGeom prst="rect">
            <a:avLst/>
          </a:prstGeom>
          <a:noFill/>
        </p:spPr>
      </p:pic>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19</a:t>
            </a:fld>
            <a:endParaRPr kumimoji="0" lang="en-US" b="0" i="0" u="none" strike="noStrike" cap="none" spc="0" normalizeH="0" baseline="0" noProof="0">
              <a:ln>
                <a:noFill/>
              </a:ln>
              <a:effectLst/>
              <a:uLnTx/>
              <a:uFillTx/>
            </a:endParaRPr>
          </a:p>
        </p:txBody>
      </p:sp>
      <p:sp>
        <p:nvSpPr>
          <p:cNvPr id="4" name="Szövegdoboz 3">
            <a:extLst>
              <a:ext uri="{FF2B5EF4-FFF2-40B4-BE49-F238E27FC236}">
                <a16:creationId xmlns:a16="http://schemas.microsoft.com/office/drawing/2014/main" id="{66B8C1B3-5BAA-4FC5-8056-5EFF23E0F8FD}"/>
              </a:ext>
            </a:extLst>
          </p:cNvPr>
          <p:cNvSpPr txBox="1"/>
          <p:nvPr/>
        </p:nvSpPr>
        <p:spPr>
          <a:xfrm>
            <a:off x="7104112" y="5008584"/>
            <a:ext cx="3456384" cy="324000"/>
          </a:xfrm>
          <a:prstGeom prst="rect">
            <a:avLst/>
          </a:prstGeom>
          <a:noFill/>
        </p:spPr>
        <p:txBody>
          <a:bodyPr wrap="square" lIns="0" tIns="0" rIns="0" bIns="0" rtlCol="0">
            <a:noAutofit/>
          </a:bodyPr>
          <a:lstStyle/>
          <a:p>
            <a:pPr algn="l">
              <a:buClr>
                <a:schemeClr val="tx2"/>
              </a:buClr>
              <a:buSzPct val="100000"/>
            </a:pPr>
            <a:r>
              <a:rPr lang="en-US" dirty="0"/>
              <a:t>1969, Unix: </a:t>
            </a:r>
            <a:r>
              <a:rPr lang="hu-HU" dirty="0"/>
              <a:t>Készítette: </a:t>
            </a:r>
            <a:r>
              <a:rPr lang="en-US" dirty="0"/>
              <a:t>AT&amp;T Bell Labs</a:t>
            </a:r>
            <a:endParaRPr lang="hu-HU" dirty="0"/>
          </a:p>
        </p:txBody>
      </p:sp>
    </p:spTree>
    <p:extLst>
      <p:ext uri="{BB962C8B-B14F-4D97-AF65-F5344CB8AC3E}">
        <p14:creationId xmlns:p14="http://schemas.microsoft.com/office/powerpoint/2010/main" val="3923099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3FC9B343-EF27-4207-BA21-6BE7BCD9DF9A}"/>
              </a:ext>
            </a:extLst>
          </p:cNvPr>
          <p:cNvPicPr>
            <a:picLocks noGrp="1" noChangeAspect="1"/>
          </p:cNvPicPr>
          <p:nvPr>
            <p:ph type="pic" sz="quarter" idx="12"/>
          </p:nvPr>
        </p:nvPicPr>
        <p:blipFill>
          <a:blip r:embed="rId3"/>
          <a:srcRect l="30630" r="30630"/>
          <a:stretch/>
        </p:blipFill>
        <p:spPr>
          <a:xfrm>
            <a:off x="1" y="0"/>
            <a:ext cx="5121825" cy="6858000"/>
          </a:xfrm>
        </p:spPr>
      </p:pic>
      <p:sp>
        <p:nvSpPr>
          <p:cNvPr id="3" name="Titel 2">
            <a:extLst>
              <a:ext uri="{FF2B5EF4-FFF2-40B4-BE49-F238E27FC236}">
                <a16:creationId xmlns:a16="http://schemas.microsoft.com/office/drawing/2014/main" id="{768DB964-D8DB-49E0-ABF7-DB19EC1F5220}"/>
              </a:ext>
            </a:extLst>
          </p:cNvPr>
          <p:cNvSpPr>
            <a:spLocks noGrp="1"/>
          </p:cNvSpPr>
          <p:nvPr>
            <p:ph type="title"/>
          </p:nvPr>
        </p:nvSpPr>
        <p:spPr>
          <a:xfrm>
            <a:off x="7392144" y="332992"/>
            <a:ext cx="2520280" cy="503720"/>
          </a:xfrm>
          <a:effectLst>
            <a:outerShdw blurRad="50800" dist="38100" dir="18900000" algn="bl" rotWithShape="0">
              <a:prstClr val="black">
                <a:alpha val="40000"/>
              </a:prstClr>
            </a:outerShdw>
          </a:effectLst>
        </p:spPr>
        <p:txBody>
          <a:bodyPr/>
          <a:lstStyle/>
          <a:p>
            <a:r>
              <a:rPr lang="en-US" sz="6000" dirty="0">
                <a:solidFill>
                  <a:schemeClr val="bg1"/>
                </a:solidFill>
              </a:rPr>
              <a:t>Agenda</a:t>
            </a:r>
          </a:p>
        </p:txBody>
      </p:sp>
      <p:sp>
        <p:nvSpPr>
          <p:cNvPr id="4" name="Textplatzhalter 2">
            <a:hlinkClick r:id="rId4" action="ppaction://hlinksldjump"/>
            <a:extLst>
              <a:ext uri="{FF2B5EF4-FFF2-40B4-BE49-F238E27FC236}">
                <a16:creationId xmlns:a16="http://schemas.microsoft.com/office/drawing/2014/main" id="{CA45DD58-1200-40E5-9202-5621FFAB1CD3}"/>
              </a:ext>
            </a:extLst>
          </p:cNvPr>
          <p:cNvSpPr txBox="1">
            <a:spLocks/>
          </p:cNvSpPr>
          <p:nvPr/>
        </p:nvSpPr>
        <p:spPr bwMode="black">
          <a:xfrm>
            <a:off x="5951985" y="2348880"/>
            <a:ext cx="5195323" cy="360000"/>
          </a:xfrm>
          <a:prstGeom prst="rect">
            <a:avLst/>
          </a:prstGeom>
          <a:effectLst>
            <a:outerShdw blurRad="50800" dist="38100" algn="l" rotWithShape="0">
              <a:prstClr val="black">
                <a:alpha val="40000"/>
              </a:prstClr>
            </a:outerShdw>
          </a:effectLst>
        </p:spPr>
        <p:txBody>
          <a:bodyPr vert="horz" lIns="0" tIns="0" rIns="0" bIns="0" spcCol="0" rtlCol="0" anchor="t" anchorCtr="0">
            <a:noAutofit/>
          </a:bodyPr>
          <a:lstStyle>
            <a:lvl1pPr marL="0" indent="0" algn="l" defTabSz="914400" rtl="0" eaLnBrk="1" latinLnBrk="0" hangingPunct="1">
              <a:lnSpc>
                <a:spcPct val="100000"/>
              </a:lnSpc>
              <a:spcBef>
                <a:spcPts val="0"/>
              </a:spcBef>
              <a:spcAft>
                <a:spcPts val="900"/>
              </a:spcAft>
              <a:buFont typeface="+mj-lt"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mj-lt"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a:spcAft>
                <a:spcPts val="0"/>
              </a:spcAft>
              <a:tabLst>
                <a:tab pos="711200" algn="l"/>
              </a:tabLst>
            </a:pPr>
            <a:r>
              <a:rPr lang="en-US" sz="2400" dirty="0">
                <a:solidFill>
                  <a:schemeClr val="bg1"/>
                </a:solidFill>
              </a:rPr>
              <a:t>01 	</a:t>
            </a:r>
            <a:r>
              <a:rPr lang="hu-HU" sz="2400" dirty="0">
                <a:solidFill>
                  <a:schemeClr val="bg1"/>
                </a:solidFill>
              </a:rPr>
              <a:t>A számítógép története</a:t>
            </a:r>
            <a:endParaRPr lang="en-US" sz="2400" dirty="0">
              <a:solidFill>
                <a:schemeClr val="bg1"/>
              </a:solidFill>
            </a:endParaRPr>
          </a:p>
          <a:p>
            <a:pPr>
              <a:spcAft>
                <a:spcPts val="0"/>
              </a:spcAft>
              <a:tabLst>
                <a:tab pos="711200" algn="l"/>
              </a:tabLst>
            </a:pPr>
            <a:endParaRPr lang="en-US" sz="2400" dirty="0">
              <a:solidFill>
                <a:schemeClr val="bg1"/>
              </a:solidFill>
            </a:endParaRPr>
          </a:p>
        </p:txBody>
      </p:sp>
      <p:sp>
        <p:nvSpPr>
          <p:cNvPr id="9" name="Textplatzhalter 2">
            <a:hlinkClick r:id="rId5" action="ppaction://hlinksldjump"/>
            <a:extLst>
              <a:ext uri="{FF2B5EF4-FFF2-40B4-BE49-F238E27FC236}">
                <a16:creationId xmlns:a16="http://schemas.microsoft.com/office/drawing/2014/main" id="{973B07B4-B893-4A68-9B13-3E3C6DB4EB28}"/>
              </a:ext>
            </a:extLst>
          </p:cNvPr>
          <p:cNvSpPr txBox="1">
            <a:spLocks/>
          </p:cNvSpPr>
          <p:nvPr/>
        </p:nvSpPr>
        <p:spPr bwMode="black">
          <a:xfrm>
            <a:off x="5951985" y="3141008"/>
            <a:ext cx="5195321" cy="360000"/>
          </a:xfrm>
          <a:prstGeom prst="rect">
            <a:avLst/>
          </a:prstGeom>
          <a:effectLst>
            <a:outerShdw blurRad="50800" dist="38100" algn="l" rotWithShape="0">
              <a:prstClr val="black">
                <a:alpha val="40000"/>
              </a:prstClr>
            </a:outerShdw>
          </a:effectLst>
        </p:spPr>
        <p:txBody>
          <a:bodyPr vert="horz" lIns="0" tIns="0" rIns="0" bIns="0" spcCol="0" rtlCol="0" anchor="t" anchorCtr="0">
            <a:noAutofit/>
          </a:bodyPr>
          <a:lstStyle>
            <a:lvl1pPr marL="0" indent="0" algn="l" defTabSz="914400" rtl="0" eaLnBrk="1" latinLnBrk="0" hangingPunct="1">
              <a:lnSpc>
                <a:spcPct val="100000"/>
              </a:lnSpc>
              <a:spcBef>
                <a:spcPts val="0"/>
              </a:spcBef>
              <a:spcAft>
                <a:spcPts val="900"/>
              </a:spcAft>
              <a:buFont typeface="+mj-lt"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mj-lt"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a:spcAft>
                <a:spcPts val="0"/>
              </a:spcAft>
              <a:tabLst>
                <a:tab pos="711200" algn="l"/>
              </a:tabLst>
            </a:pPr>
            <a:r>
              <a:rPr lang="en-US" sz="2400" dirty="0">
                <a:solidFill>
                  <a:schemeClr val="bg1"/>
                </a:solidFill>
              </a:rPr>
              <a:t>0</a:t>
            </a:r>
            <a:r>
              <a:rPr lang="hu-HU" sz="2400" dirty="0">
                <a:solidFill>
                  <a:schemeClr val="bg1"/>
                </a:solidFill>
              </a:rPr>
              <a:t>3 </a:t>
            </a:r>
            <a:r>
              <a:rPr lang="en-US" sz="2400" dirty="0">
                <a:solidFill>
                  <a:schemeClr val="bg1"/>
                </a:solidFill>
              </a:rPr>
              <a:t> 	</a:t>
            </a:r>
            <a:r>
              <a:rPr lang="hu-HU" sz="2400" dirty="0">
                <a:solidFill>
                  <a:schemeClr val="bg1"/>
                </a:solidFill>
              </a:rPr>
              <a:t>Az operációs rendszer </a:t>
            </a:r>
            <a:r>
              <a:rPr lang="en-US" sz="2400" dirty="0">
                <a:solidFill>
                  <a:schemeClr val="bg1"/>
                </a:solidFill>
              </a:rPr>
              <a:t>	</a:t>
            </a:r>
          </a:p>
        </p:txBody>
      </p:sp>
      <p:sp>
        <p:nvSpPr>
          <p:cNvPr id="10" name="Textplatzhalter 2">
            <a:hlinkClick r:id="rId6" action="ppaction://hlinksldjump"/>
            <a:extLst>
              <a:ext uri="{FF2B5EF4-FFF2-40B4-BE49-F238E27FC236}">
                <a16:creationId xmlns:a16="http://schemas.microsoft.com/office/drawing/2014/main" id="{ADB3BAF9-860E-4133-A2F8-0BBCD6C7A062}"/>
              </a:ext>
            </a:extLst>
          </p:cNvPr>
          <p:cNvSpPr txBox="1">
            <a:spLocks/>
          </p:cNvSpPr>
          <p:nvPr/>
        </p:nvSpPr>
        <p:spPr bwMode="black">
          <a:xfrm>
            <a:off x="5951985" y="3543536"/>
            <a:ext cx="5904655" cy="749560"/>
          </a:xfrm>
          <a:prstGeom prst="rect">
            <a:avLst/>
          </a:prstGeom>
          <a:effectLst>
            <a:outerShdw blurRad="50800" dist="38100" algn="l" rotWithShape="0">
              <a:prstClr val="black">
                <a:alpha val="40000"/>
              </a:prstClr>
            </a:outerShdw>
          </a:effectLst>
        </p:spPr>
        <p:txBody>
          <a:bodyPr vert="horz" lIns="0" tIns="0" rIns="0" bIns="0" spcCol="0" rtlCol="0" anchor="t" anchorCtr="0">
            <a:noAutofit/>
          </a:bodyPr>
          <a:lstStyle>
            <a:lvl1pPr marL="0" indent="0" algn="l" defTabSz="914400" rtl="0" eaLnBrk="1" latinLnBrk="0" hangingPunct="1">
              <a:lnSpc>
                <a:spcPct val="100000"/>
              </a:lnSpc>
              <a:spcBef>
                <a:spcPts val="0"/>
              </a:spcBef>
              <a:spcAft>
                <a:spcPts val="900"/>
              </a:spcAft>
              <a:buFont typeface="+mj-lt"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mj-lt"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marL="723900" indent="-723900">
              <a:spcAft>
                <a:spcPts val="0"/>
              </a:spcAft>
              <a:tabLst>
                <a:tab pos="711200" algn="l"/>
              </a:tabLst>
            </a:pPr>
            <a:r>
              <a:rPr lang="en-US" sz="2400" dirty="0">
                <a:solidFill>
                  <a:schemeClr val="bg1"/>
                </a:solidFill>
              </a:rPr>
              <a:t>0</a:t>
            </a:r>
            <a:r>
              <a:rPr lang="hu-HU" sz="2400" dirty="0">
                <a:solidFill>
                  <a:schemeClr val="bg1"/>
                </a:solidFill>
              </a:rPr>
              <a:t>4</a:t>
            </a:r>
            <a:r>
              <a:rPr lang="en-US" sz="2400" dirty="0">
                <a:solidFill>
                  <a:schemeClr val="bg1"/>
                </a:solidFill>
              </a:rPr>
              <a:t>	</a:t>
            </a:r>
            <a:r>
              <a:rPr lang="hu-HU" sz="2400" dirty="0">
                <a:solidFill>
                  <a:schemeClr val="bg1"/>
                </a:solidFill>
              </a:rPr>
              <a:t>Legismertebb / Legújabb operációs rendszerek</a:t>
            </a:r>
            <a:endParaRPr lang="en-US" sz="2400" dirty="0">
              <a:solidFill>
                <a:schemeClr val="bg1"/>
              </a:solidFill>
            </a:endParaRPr>
          </a:p>
          <a:p>
            <a:pPr>
              <a:spcAft>
                <a:spcPts val="0"/>
              </a:spcAft>
              <a:tabLst>
                <a:tab pos="711200" algn="l"/>
              </a:tabLst>
            </a:pPr>
            <a:endParaRPr lang="en-US" sz="2400" dirty="0">
              <a:solidFill>
                <a:schemeClr val="bg1"/>
              </a:solidFill>
            </a:endParaRPr>
          </a:p>
        </p:txBody>
      </p:sp>
      <p:sp>
        <p:nvSpPr>
          <p:cNvPr id="11" name="Textplatzhalter 2">
            <a:hlinkClick r:id="rId7" action="ppaction://hlinksldjump"/>
            <a:extLst>
              <a:ext uri="{FF2B5EF4-FFF2-40B4-BE49-F238E27FC236}">
                <a16:creationId xmlns:a16="http://schemas.microsoft.com/office/drawing/2014/main" id="{52A364E5-35BB-4F7C-A09C-E30282CCF2E4}"/>
              </a:ext>
            </a:extLst>
          </p:cNvPr>
          <p:cNvSpPr txBox="1">
            <a:spLocks/>
          </p:cNvSpPr>
          <p:nvPr/>
        </p:nvSpPr>
        <p:spPr bwMode="black">
          <a:xfrm>
            <a:off x="5951985" y="4293136"/>
            <a:ext cx="5544615" cy="360000"/>
          </a:xfrm>
          <a:prstGeom prst="rect">
            <a:avLst/>
          </a:prstGeom>
          <a:effectLst>
            <a:outerShdw blurRad="50800" dist="38100" algn="l" rotWithShape="0">
              <a:prstClr val="black">
                <a:alpha val="40000"/>
              </a:prstClr>
            </a:outerShdw>
          </a:effectLst>
        </p:spPr>
        <p:txBody>
          <a:bodyPr vert="horz" lIns="0" tIns="0" rIns="0" bIns="0" spcCol="0" rtlCol="0" anchor="t" anchorCtr="0">
            <a:noAutofit/>
          </a:bodyPr>
          <a:lstStyle>
            <a:lvl1pPr marL="0" indent="0" algn="l" defTabSz="914400" rtl="0" eaLnBrk="1" latinLnBrk="0" hangingPunct="1">
              <a:lnSpc>
                <a:spcPct val="100000"/>
              </a:lnSpc>
              <a:spcBef>
                <a:spcPts val="0"/>
              </a:spcBef>
              <a:spcAft>
                <a:spcPts val="900"/>
              </a:spcAft>
              <a:buFont typeface="+mj-lt"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mj-lt"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a:spcAft>
                <a:spcPts val="0"/>
              </a:spcAft>
              <a:tabLst>
                <a:tab pos="711200" algn="l"/>
              </a:tabLst>
            </a:pPr>
            <a:r>
              <a:rPr lang="en-US" sz="2400" dirty="0">
                <a:solidFill>
                  <a:schemeClr val="bg1"/>
                </a:solidFill>
              </a:rPr>
              <a:t>0</a:t>
            </a:r>
            <a:r>
              <a:rPr lang="hu-HU" sz="2400" dirty="0">
                <a:solidFill>
                  <a:schemeClr val="bg1"/>
                </a:solidFill>
              </a:rPr>
              <a:t>5</a:t>
            </a:r>
            <a:r>
              <a:rPr lang="en-US" sz="2400" dirty="0">
                <a:solidFill>
                  <a:schemeClr val="bg1"/>
                </a:solidFill>
              </a:rPr>
              <a:t>	</a:t>
            </a:r>
            <a:r>
              <a:rPr lang="hu-HU" sz="2400" dirty="0">
                <a:solidFill>
                  <a:schemeClr val="bg1"/>
                </a:solidFill>
              </a:rPr>
              <a:t>O</a:t>
            </a:r>
            <a:r>
              <a:rPr lang="en-US" sz="2400" dirty="0" err="1">
                <a:solidFill>
                  <a:schemeClr val="bg1"/>
                </a:solidFill>
              </a:rPr>
              <a:t>perációs</a:t>
            </a:r>
            <a:r>
              <a:rPr lang="en-US" sz="2400" dirty="0">
                <a:solidFill>
                  <a:schemeClr val="bg1"/>
                </a:solidFill>
              </a:rPr>
              <a:t> </a:t>
            </a:r>
            <a:r>
              <a:rPr lang="en-US" sz="2400" dirty="0" err="1">
                <a:solidFill>
                  <a:schemeClr val="bg1"/>
                </a:solidFill>
              </a:rPr>
              <a:t>rendszerek</a:t>
            </a:r>
            <a:r>
              <a:rPr lang="hu-HU" sz="2400" dirty="0">
                <a:solidFill>
                  <a:schemeClr val="bg1"/>
                </a:solidFill>
              </a:rPr>
              <a:t> csoportosítása</a:t>
            </a:r>
            <a:r>
              <a:rPr lang="en-US" sz="2400" dirty="0">
                <a:solidFill>
                  <a:schemeClr val="bg1"/>
                </a:solidFill>
              </a:rPr>
              <a:t> </a:t>
            </a:r>
          </a:p>
        </p:txBody>
      </p:sp>
      <p:sp>
        <p:nvSpPr>
          <p:cNvPr id="13" name="Textplatzhalter 2">
            <a:hlinkClick r:id="rId8" action="ppaction://hlinksldjump"/>
            <a:extLst>
              <a:ext uri="{FF2B5EF4-FFF2-40B4-BE49-F238E27FC236}">
                <a16:creationId xmlns:a16="http://schemas.microsoft.com/office/drawing/2014/main" id="{B6C5BA51-751F-42CC-873D-539C9D0A3DD1}"/>
              </a:ext>
            </a:extLst>
          </p:cNvPr>
          <p:cNvSpPr txBox="1">
            <a:spLocks/>
          </p:cNvSpPr>
          <p:nvPr/>
        </p:nvSpPr>
        <p:spPr bwMode="black">
          <a:xfrm>
            <a:off x="5951985" y="4653136"/>
            <a:ext cx="4765022" cy="360000"/>
          </a:xfrm>
          <a:prstGeom prst="rect">
            <a:avLst/>
          </a:prstGeom>
          <a:effectLst>
            <a:outerShdw blurRad="50800" dist="38100" algn="l" rotWithShape="0">
              <a:prstClr val="black">
                <a:alpha val="40000"/>
              </a:prstClr>
            </a:outerShdw>
          </a:effectLst>
        </p:spPr>
        <p:txBody>
          <a:bodyPr vert="horz" lIns="0" tIns="0" rIns="0" bIns="0" spcCol="0" rtlCol="0" anchor="t" anchorCtr="0">
            <a:noAutofit/>
          </a:bodyPr>
          <a:lstStyle>
            <a:lvl1pPr marL="0" indent="0" algn="l" defTabSz="914400" rtl="0" eaLnBrk="1" latinLnBrk="0" hangingPunct="1">
              <a:lnSpc>
                <a:spcPct val="100000"/>
              </a:lnSpc>
              <a:spcBef>
                <a:spcPts val="0"/>
              </a:spcBef>
              <a:spcAft>
                <a:spcPts val="900"/>
              </a:spcAft>
              <a:buFont typeface="+mj-lt"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mj-lt"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a:spcAft>
                <a:spcPts val="0"/>
              </a:spcAft>
              <a:tabLst>
                <a:tab pos="711200" algn="l"/>
              </a:tabLst>
            </a:pPr>
            <a:r>
              <a:rPr lang="en-US" sz="2400" dirty="0">
                <a:solidFill>
                  <a:schemeClr val="bg1"/>
                </a:solidFill>
              </a:rPr>
              <a:t>0</a:t>
            </a:r>
            <a:r>
              <a:rPr lang="hu-HU" sz="2400" dirty="0">
                <a:solidFill>
                  <a:schemeClr val="bg1"/>
                </a:solidFill>
              </a:rPr>
              <a:t>6</a:t>
            </a:r>
            <a:r>
              <a:rPr lang="en-US" sz="2400" dirty="0">
                <a:solidFill>
                  <a:schemeClr val="bg1"/>
                </a:solidFill>
              </a:rPr>
              <a:t> 	Active Directory</a:t>
            </a:r>
          </a:p>
          <a:p>
            <a:pPr>
              <a:spcAft>
                <a:spcPts val="0"/>
              </a:spcAft>
              <a:tabLst>
                <a:tab pos="711200" algn="l"/>
              </a:tabLst>
            </a:pPr>
            <a:endParaRPr lang="en-US" sz="2400" dirty="0">
              <a:solidFill>
                <a:schemeClr val="bg1"/>
              </a:solidFill>
            </a:endParaRPr>
          </a:p>
        </p:txBody>
      </p:sp>
      <p:sp>
        <p:nvSpPr>
          <p:cNvPr id="15" name="Textplatzhalter 2">
            <a:hlinkClick r:id="" action="ppaction://noaction"/>
            <a:extLst>
              <a:ext uri="{FF2B5EF4-FFF2-40B4-BE49-F238E27FC236}">
                <a16:creationId xmlns:a16="http://schemas.microsoft.com/office/drawing/2014/main" id="{AD991C94-96AC-49C9-90F8-AAD987271B37}"/>
              </a:ext>
            </a:extLst>
          </p:cNvPr>
          <p:cNvSpPr txBox="1">
            <a:spLocks/>
          </p:cNvSpPr>
          <p:nvPr/>
        </p:nvSpPr>
        <p:spPr bwMode="black">
          <a:xfrm>
            <a:off x="5951985" y="5013176"/>
            <a:ext cx="4765022" cy="360000"/>
          </a:xfrm>
          <a:prstGeom prst="rect">
            <a:avLst/>
          </a:prstGeom>
          <a:effectLst>
            <a:outerShdw blurRad="50800" dist="38100" algn="l" rotWithShape="0">
              <a:prstClr val="black">
                <a:alpha val="40000"/>
              </a:prstClr>
            </a:outerShdw>
          </a:effectLst>
        </p:spPr>
        <p:txBody>
          <a:bodyPr vert="horz" lIns="0" tIns="0" rIns="0" bIns="0" spcCol="0" rtlCol="0" anchor="t" anchorCtr="0">
            <a:noAutofit/>
          </a:bodyPr>
          <a:lstStyle>
            <a:lvl1pPr marL="0" indent="0" algn="l" defTabSz="914400" rtl="0" eaLnBrk="1" latinLnBrk="0" hangingPunct="1">
              <a:lnSpc>
                <a:spcPct val="100000"/>
              </a:lnSpc>
              <a:spcBef>
                <a:spcPts val="0"/>
              </a:spcBef>
              <a:spcAft>
                <a:spcPts val="900"/>
              </a:spcAft>
              <a:buFont typeface="+mj-lt"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mj-lt"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a:spcAft>
                <a:spcPts val="0"/>
              </a:spcAft>
              <a:tabLst>
                <a:tab pos="711200" algn="l"/>
              </a:tabLst>
            </a:pPr>
            <a:r>
              <a:rPr lang="en-US" sz="2400" dirty="0">
                <a:solidFill>
                  <a:schemeClr val="bg1"/>
                </a:solidFill>
              </a:rPr>
              <a:t>0</a:t>
            </a:r>
            <a:r>
              <a:rPr lang="hu-HU" sz="2400" dirty="0">
                <a:solidFill>
                  <a:schemeClr val="bg1"/>
                </a:solidFill>
              </a:rPr>
              <a:t>7</a:t>
            </a:r>
            <a:r>
              <a:rPr lang="en-US" sz="2400" dirty="0">
                <a:solidFill>
                  <a:schemeClr val="bg1"/>
                </a:solidFill>
              </a:rPr>
              <a:t> 	AD-ra </a:t>
            </a:r>
            <a:r>
              <a:rPr lang="en-US" sz="2400" dirty="0" err="1">
                <a:solidFill>
                  <a:schemeClr val="bg1"/>
                </a:solidFill>
              </a:rPr>
              <a:t>épülő</a:t>
            </a:r>
            <a:r>
              <a:rPr lang="en-US" sz="2400" dirty="0">
                <a:solidFill>
                  <a:schemeClr val="bg1"/>
                </a:solidFill>
              </a:rPr>
              <a:t> </a:t>
            </a:r>
            <a:r>
              <a:rPr lang="en-US" sz="2400" dirty="0" err="1">
                <a:solidFill>
                  <a:schemeClr val="bg1"/>
                </a:solidFill>
              </a:rPr>
              <a:t>szolgáltatások</a:t>
            </a:r>
            <a:r>
              <a:rPr lang="en-US" sz="2400" dirty="0">
                <a:solidFill>
                  <a:schemeClr val="bg1"/>
                </a:solidFill>
              </a:rPr>
              <a:t> </a:t>
            </a:r>
          </a:p>
        </p:txBody>
      </p:sp>
      <p:sp>
        <p:nvSpPr>
          <p:cNvPr id="14" name="Textplatzhalter 2">
            <a:hlinkClick r:id="rId4" action="ppaction://hlinksldjump"/>
            <a:extLst>
              <a:ext uri="{FF2B5EF4-FFF2-40B4-BE49-F238E27FC236}">
                <a16:creationId xmlns:a16="http://schemas.microsoft.com/office/drawing/2014/main" id="{9B035223-95BA-4B2D-8E89-2D197F4853F7}"/>
              </a:ext>
            </a:extLst>
          </p:cNvPr>
          <p:cNvSpPr txBox="1">
            <a:spLocks/>
          </p:cNvSpPr>
          <p:nvPr/>
        </p:nvSpPr>
        <p:spPr bwMode="black">
          <a:xfrm>
            <a:off x="5951983" y="2745065"/>
            <a:ext cx="5195323" cy="360000"/>
          </a:xfrm>
          <a:prstGeom prst="rect">
            <a:avLst/>
          </a:prstGeom>
          <a:effectLst>
            <a:outerShdw blurRad="50800" dist="38100" algn="l" rotWithShape="0">
              <a:prstClr val="black">
                <a:alpha val="40000"/>
              </a:prstClr>
            </a:outerShdw>
          </a:effectLst>
        </p:spPr>
        <p:txBody>
          <a:bodyPr vert="horz" lIns="0" tIns="0" rIns="0" bIns="0" spcCol="0" rtlCol="0" anchor="t" anchorCtr="0">
            <a:noAutofit/>
          </a:bodyPr>
          <a:lstStyle>
            <a:lvl1pPr marL="0" indent="0" algn="l" defTabSz="914400" rtl="0" eaLnBrk="1" latinLnBrk="0" hangingPunct="1">
              <a:lnSpc>
                <a:spcPct val="100000"/>
              </a:lnSpc>
              <a:spcBef>
                <a:spcPts val="0"/>
              </a:spcBef>
              <a:spcAft>
                <a:spcPts val="900"/>
              </a:spcAft>
              <a:buFont typeface="+mj-lt"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mj-lt"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a:spcAft>
                <a:spcPts val="0"/>
              </a:spcAft>
              <a:tabLst>
                <a:tab pos="711200" algn="l"/>
              </a:tabLst>
            </a:pPr>
            <a:r>
              <a:rPr lang="en-US" sz="2400" dirty="0">
                <a:solidFill>
                  <a:schemeClr val="bg1"/>
                </a:solidFill>
              </a:rPr>
              <a:t>0</a:t>
            </a:r>
            <a:r>
              <a:rPr lang="hu-HU" sz="2400" dirty="0">
                <a:solidFill>
                  <a:schemeClr val="bg1"/>
                </a:solidFill>
              </a:rPr>
              <a:t>2</a:t>
            </a:r>
            <a:r>
              <a:rPr lang="en-US" sz="2400" dirty="0">
                <a:solidFill>
                  <a:schemeClr val="bg1"/>
                </a:solidFill>
              </a:rPr>
              <a:t> 	</a:t>
            </a:r>
            <a:r>
              <a:rPr lang="hu-HU" sz="2400" dirty="0">
                <a:solidFill>
                  <a:schemeClr val="bg1"/>
                </a:solidFill>
              </a:rPr>
              <a:t>Az operációs rendszerek története</a:t>
            </a:r>
            <a:endParaRPr lang="en-US" sz="2400" dirty="0">
              <a:solidFill>
                <a:schemeClr val="bg1"/>
              </a:solidFill>
            </a:endParaRPr>
          </a:p>
        </p:txBody>
      </p:sp>
    </p:spTree>
    <p:extLst>
      <p:ext uri="{BB962C8B-B14F-4D97-AF65-F5344CB8AC3E}">
        <p14:creationId xmlns:p14="http://schemas.microsoft.com/office/powerpoint/2010/main" val="3747983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624040" y="1196752"/>
            <a:ext cx="5976016" cy="504487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lgn="just"/>
            <a:endParaRPr lang="hu-HU" b="1" dirty="0"/>
          </a:p>
          <a:p>
            <a:pPr marL="0" lvl="2" indent="0" algn="just">
              <a:buNone/>
            </a:pPr>
            <a:r>
              <a:rPr lang="hu-HU" u="sng" dirty="0"/>
              <a:t>Multiprogramozás – többfeladatos rendszerek</a:t>
            </a:r>
          </a:p>
          <a:p>
            <a:pPr lvl="2" algn="just"/>
            <a:r>
              <a:rPr lang="hu-HU" dirty="0"/>
              <a:t>átlapolt rendszer: CPU több feladat különböző fázisait vezérli párhuzamosan (betöltés, végrehajtás, kiírás)</a:t>
            </a:r>
          </a:p>
          <a:p>
            <a:pPr lvl="3" algn="just"/>
            <a:r>
              <a:rPr lang="hu-HU" dirty="0"/>
              <a:t>nem mindig hatékony</a:t>
            </a:r>
          </a:p>
          <a:p>
            <a:pPr lvl="2" algn="just"/>
            <a:r>
              <a:rPr lang="hu-HU" dirty="0"/>
              <a:t>több feladat egyidejű kiszolgálása</a:t>
            </a:r>
          </a:p>
          <a:p>
            <a:pPr marL="0" lvl="2" indent="0" algn="just">
              <a:buNone/>
            </a:pPr>
            <a:endParaRPr lang="hu-HU" dirty="0"/>
          </a:p>
          <a:p>
            <a:pPr marL="0" lvl="2" indent="0" algn="just">
              <a:buNone/>
            </a:pPr>
            <a:r>
              <a:rPr lang="hu-HU" dirty="0"/>
              <a:t>1980-tól:</a:t>
            </a:r>
          </a:p>
          <a:p>
            <a:pPr lvl="2" algn="just"/>
            <a:r>
              <a:rPr lang="hu-HU" dirty="0"/>
              <a:t> több periféria jelenik meg és több feladatot kell egyidejűleg kezelni </a:t>
            </a:r>
          </a:p>
          <a:p>
            <a:pPr lvl="2" algn="just"/>
            <a:r>
              <a:rPr lang="hu-HU" dirty="0"/>
              <a:t> minőségi változások szükségesek </a:t>
            </a:r>
          </a:p>
          <a:p>
            <a:pPr lvl="2" algn="just"/>
            <a:r>
              <a:rPr lang="hu-HU" dirty="0"/>
              <a:t> megjelenik az alapfunkciókat ellátó vezérlőprogram (rendszermag) a kezelői felület (monitor) mellett </a:t>
            </a:r>
          </a:p>
          <a:p>
            <a:pPr lvl="2" algn="just"/>
            <a:r>
              <a:rPr lang="hu-HU" dirty="0"/>
              <a:t> Operációs rendszer = burok (</a:t>
            </a:r>
            <a:r>
              <a:rPr lang="hu-HU" dirty="0" err="1"/>
              <a:t>shell</a:t>
            </a:r>
            <a:r>
              <a:rPr lang="hu-HU" dirty="0"/>
              <a:t>) + mag (kernel)</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20</a:t>
            </a:fld>
            <a:endParaRPr kumimoji="0" lang="en-US" b="0" i="0" u="none" strike="noStrike" cap="none" spc="0" normalizeH="0" baseline="0" noProof="0">
              <a:ln>
                <a:noFill/>
              </a:ln>
              <a:effectLst/>
              <a:uLnTx/>
              <a:uFillTx/>
            </a:endParaRPr>
          </a:p>
        </p:txBody>
      </p:sp>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a:lstStyle/>
          <a:p>
            <a:r>
              <a:rPr lang="hu-HU" dirty="0"/>
              <a:t>Az </a:t>
            </a:r>
            <a:r>
              <a:rPr lang="hu-HU" dirty="0" err="1"/>
              <a:t>opercációs</a:t>
            </a:r>
            <a:r>
              <a:rPr lang="hu-HU" dirty="0"/>
              <a:t> rendszer története</a:t>
            </a:r>
          </a:p>
        </p:txBody>
      </p:sp>
      <p:sp>
        <p:nvSpPr>
          <p:cNvPr id="2" name="Szövegdoboz 1">
            <a:extLst>
              <a:ext uri="{FF2B5EF4-FFF2-40B4-BE49-F238E27FC236}">
                <a16:creationId xmlns:a16="http://schemas.microsoft.com/office/drawing/2014/main" id="{1D54DC86-6BC2-4155-B3E9-AA5E6891216B}"/>
              </a:ext>
            </a:extLst>
          </p:cNvPr>
          <p:cNvSpPr txBox="1"/>
          <p:nvPr/>
        </p:nvSpPr>
        <p:spPr>
          <a:xfrm>
            <a:off x="9228348" y="3337908"/>
            <a:ext cx="1368152" cy="324000"/>
          </a:xfrm>
          <a:prstGeom prst="rect">
            <a:avLst/>
          </a:prstGeom>
          <a:noFill/>
        </p:spPr>
        <p:txBody>
          <a:bodyPr wrap="square" lIns="0" tIns="0" rIns="0" bIns="0" rtlCol="0">
            <a:noAutofit/>
          </a:bodyPr>
          <a:lstStyle/>
          <a:p>
            <a:pPr algn="l">
              <a:buClr>
                <a:schemeClr val="tx2"/>
              </a:buClr>
              <a:buSzPct val="100000"/>
            </a:pPr>
            <a:r>
              <a:rPr lang="hu-HU" dirty="0"/>
              <a:t>1981, MS-DOS</a:t>
            </a:r>
          </a:p>
        </p:txBody>
      </p:sp>
      <p:pic>
        <p:nvPicPr>
          <p:cNvPr id="4" name="Kép 3">
            <a:extLst>
              <a:ext uri="{FF2B5EF4-FFF2-40B4-BE49-F238E27FC236}">
                <a16:creationId xmlns:a16="http://schemas.microsoft.com/office/drawing/2014/main" id="{49675BA4-B6A9-4DDB-A180-A3679FD51322}"/>
              </a:ext>
            </a:extLst>
          </p:cNvPr>
          <p:cNvPicPr>
            <a:picLocks noChangeAspect="1"/>
          </p:cNvPicPr>
          <p:nvPr/>
        </p:nvPicPr>
        <p:blipFill>
          <a:blip r:embed="rId2"/>
          <a:stretch>
            <a:fillRect/>
          </a:stretch>
        </p:blipFill>
        <p:spPr>
          <a:xfrm>
            <a:off x="8250406" y="1196753"/>
            <a:ext cx="3291668" cy="2060512"/>
          </a:xfrm>
          <a:prstGeom prst="rect">
            <a:avLst/>
          </a:prstGeom>
        </p:spPr>
      </p:pic>
      <p:pic>
        <p:nvPicPr>
          <p:cNvPr id="7" name="Kép 6" descr="A képen asztal látható&#10;&#10;Automatikusan generált leírás">
            <a:extLst>
              <a:ext uri="{FF2B5EF4-FFF2-40B4-BE49-F238E27FC236}">
                <a16:creationId xmlns:a16="http://schemas.microsoft.com/office/drawing/2014/main" id="{612CF77D-65E0-458C-A664-FFA14DDB5419}"/>
              </a:ext>
            </a:extLst>
          </p:cNvPr>
          <p:cNvPicPr>
            <a:picLocks noChangeAspect="1"/>
          </p:cNvPicPr>
          <p:nvPr/>
        </p:nvPicPr>
        <p:blipFill>
          <a:blip r:embed="rId3"/>
          <a:stretch>
            <a:fillRect/>
          </a:stretch>
        </p:blipFill>
        <p:spPr>
          <a:xfrm>
            <a:off x="8348068" y="3809011"/>
            <a:ext cx="3096344" cy="2068261"/>
          </a:xfrm>
          <a:prstGeom prst="rect">
            <a:avLst/>
          </a:prstGeom>
        </p:spPr>
      </p:pic>
      <p:sp>
        <p:nvSpPr>
          <p:cNvPr id="11" name="Szövegdoboz 10">
            <a:extLst>
              <a:ext uri="{FF2B5EF4-FFF2-40B4-BE49-F238E27FC236}">
                <a16:creationId xmlns:a16="http://schemas.microsoft.com/office/drawing/2014/main" id="{F1907052-E2A8-4CD7-AFAA-AF62D9381CB1}"/>
              </a:ext>
            </a:extLst>
          </p:cNvPr>
          <p:cNvSpPr txBox="1"/>
          <p:nvPr/>
        </p:nvSpPr>
        <p:spPr>
          <a:xfrm>
            <a:off x="9228348" y="5917628"/>
            <a:ext cx="1368152" cy="324000"/>
          </a:xfrm>
          <a:prstGeom prst="rect">
            <a:avLst/>
          </a:prstGeom>
          <a:noFill/>
        </p:spPr>
        <p:txBody>
          <a:bodyPr wrap="square" lIns="0" tIns="0" rIns="0" bIns="0" rtlCol="0">
            <a:noAutofit/>
          </a:bodyPr>
          <a:lstStyle/>
          <a:p>
            <a:pPr algn="l">
              <a:buClr>
                <a:schemeClr val="tx2"/>
              </a:buClr>
              <a:buSzPct val="100000"/>
            </a:pPr>
            <a:r>
              <a:rPr lang="hu-HU" dirty="0"/>
              <a:t>1984, Mac OS</a:t>
            </a:r>
          </a:p>
        </p:txBody>
      </p:sp>
    </p:spTree>
    <p:extLst>
      <p:ext uri="{BB962C8B-B14F-4D97-AF65-F5344CB8AC3E}">
        <p14:creationId xmlns:p14="http://schemas.microsoft.com/office/powerpoint/2010/main" val="2316355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a:t>Az </a:t>
            </a:r>
            <a:r>
              <a:rPr lang="en-US" err="1"/>
              <a:t>opercációs</a:t>
            </a:r>
            <a:r>
              <a:rPr lang="en-US"/>
              <a:t> rendszer története</a:t>
            </a:r>
          </a:p>
        </p:txBody>
      </p:sp>
      <p:pic>
        <p:nvPicPr>
          <p:cNvPr id="3" name="Kép 2">
            <a:extLst>
              <a:ext uri="{FF2B5EF4-FFF2-40B4-BE49-F238E27FC236}">
                <a16:creationId xmlns:a16="http://schemas.microsoft.com/office/drawing/2014/main" id="{25712C33-C2B2-4B17-84AB-0FAC4A3AA398}"/>
              </a:ext>
            </a:extLst>
          </p:cNvPr>
          <p:cNvPicPr>
            <a:picLocks noChangeAspect="1"/>
          </p:cNvPicPr>
          <p:nvPr/>
        </p:nvPicPr>
        <p:blipFill>
          <a:blip r:embed="rId2"/>
          <a:stretch>
            <a:fillRect/>
          </a:stretch>
        </p:blipFill>
        <p:spPr>
          <a:xfrm>
            <a:off x="6096000" y="1888316"/>
            <a:ext cx="5953200" cy="3943994"/>
          </a:xfrm>
          <a:prstGeom prst="rect">
            <a:avLst/>
          </a:prstGeom>
          <a:noFill/>
        </p:spPr>
      </p:pic>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black">
          <a:xfrm>
            <a:off x="624000" y="1484313"/>
            <a:ext cx="5328000" cy="47520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marL="0" lvl="2" indent="0">
              <a:buNone/>
            </a:pPr>
            <a:endParaRPr lang="en-US" dirty="0"/>
          </a:p>
          <a:p>
            <a:pPr marL="0" lvl="2" indent="0">
              <a:buNone/>
            </a:pPr>
            <a:r>
              <a:rPr lang="en-US" b="1" u="sng" dirty="0" err="1"/>
              <a:t>Személyi</a:t>
            </a:r>
            <a:r>
              <a:rPr lang="en-US" b="1" u="sng" dirty="0"/>
              <a:t> </a:t>
            </a:r>
            <a:r>
              <a:rPr lang="en-US" b="1" u="sng" dirty="0" err="1"/>
              <a:t>számítógépek</a:t>
            </a:r>
            <a:r>
              <a:rPr lang="en-US" b="1" u="sng" dirty="0"/>
              <a:t> </a:t>
            </a:r>
            <a:r>
              <a:rPr lang="en-US" b="1" u="sng" dirty="0" err="1"/>
              <a:t>megjelenése</a:t>
            </a:r>
            <a:r>
              <a:rPr lang="en-US" b="1" u="sng" dirty="0"/>
              <a:t>:</a:t>
            </a:r>
          </a:p>
          <a:p>
            <a:pPr marL="0" lvl="2" indent="0">
              <a:buNone/>
            </a:pPr>
            <a:endParaRPr lang="en-US" b="1" u="sng" dirty="0"/>
          </a:p>
          <a:p>
            <a:pPr marL="0" lvl="2" indent="0">
              <a:buNone/>
            </a:pPr>
            <a:r>
              <a:rPr lang="en-US" dirty="0"/>
              <a:t>1975 – Altair 8800 (Xerox)</a:t>
            </a:r>
          </a:p>
          <a:p>
            <a:pPr lvl="2"/>
            <a:r>
              <a:rPr lang="en-US" dirty="0" err="1"/>
              <a:t>egér</a:t>
            </a:r>
            <a:r>
              <a:rPr lang="en-US" dirty="0"/>
              <a:t> + </a:t>
            </a:r>
            <a:r>
              <a:rPr lang="en-US" dirty="0" err="1"/>
              <a:t>grafikus</a:t>
            </a:r>
            <a:r>
              <a:rPr lang="en-US" dirty="0"/>
              <a:t> </a:t>
            </a:r>
            <a:r>
              <a:rPr lang="en-US" dirty="0" err="1"/>
              <a:t>felhasználói</a:t>
            </a:r>
            <a:r>
              <a:rPr lang="en-US" dirty="0"/>
              <a:t> </a:t>
            </a:r>
            <a:r>
              <a:rPr lang="en-US" dirty="0" err="1"/>
              <a:t>felület</a:t>
            </a:r>
            <a:r>
              <a:rPr lang="en-US" dirty="0"/>
              <a:t>, </a:t>
            </a:r>
            <a:r>
              <a:rPr lang="en-US" dirty="0" err="1"/>
              <a:t>kisé</a:t>
            </a:r>
            <a:r>
              <a:rPr lang="en-US" dirty="0"/>
              <a:t> </a:t>
            </a:r>
            <a:r>
              <a:rPr lang="en-US" dirty="0" err="1"/>
              <a:t>nehézkesen</a:t>
            </a:r>
            <a:r>
              <a:rPr lang="en-US" dirty="0"/>
              <a:t> </a:t>
            </a:r>
            <a:r>
              <a:rPr lang="en-US" dirty="0" err="1"/>
              <a:t>programozható</a:t>
            </a:r>
            <a:endParaRPr lang="en-US" dirty="0"/>
          </a:p>
          <a:p>
            <a:pPr marL="0" lvl="2" indent="0">
              <a:buNone/>
            </a:pPr>
            <a:r>
              <a:rPr lang="en-US" dirty="0"/>
              <a:t>1981- IBM PC</a:t>
            </a:r>
          </a:p>
          <a:p>
            <a:pPr lvl="2"/>
            <a:r>
              <a:rPr lang="en-US" dirty="0" err="1"/>
              <a:t>operációs</a:t>
            </a:r>
            <a:r>
              <a:rPr lang="en-US" dirty="0"/>
              <a:t> </a:t>
            </a:r>
            <a:r>
              <a:rPr lang="en-US" dirty="0" err="1"/>
              <a:t>rendszer</a:t>
            </a:r>
            <a:r>
              <a:rPr lang="en-US" dirty="0"/>
              <a:t>: DOS – Disk Operation System</a:t>
            </a:r>
          </a:p>
          <a:p>
            <a:pPr lvl="2"/>
            <a:r>
              <a:rPr lang="en-US" dirty="0"/>
              <a:t>Basic-ben </a:t>
            </a:r>
            <a:r>
              <a:rPr lang="en-US" dirty="0" err="1"/>
              <a:t>könnyen</a:t>
            </a:r>
            <a:r>
              <a:rPr lang="en-US" dirty="0"/>
              <a:t> </a:t>
            </a:r>
            <a:r>
              <a:rPr lang="en-US" dirty="0" err="1"/>
              <a:t>programozható</a:t>
            </a:r>
            <a:endParaRPr lang="en-US" dirty="0"/>
          </a:p>
          <a:p>
            <a:pPr marL="0" lvl="2" indent="0">
              <a:buNone/>
            </a:pPr>
            <a:r>
              <a:rPr lang="en-US" dirty="0"/>
              <a:t>1982 – Apple Macintosh</a:t>
            </a:r>
          </a:p>
          <a:p>
            <a:pPr lvl="2"/>
            <a:r>
              <a:rPr lang="en-US" dirty="0" err="1"/>
              <a:t>zárt</a:t>
            </a:r>
            <a:r>
              <a:rPr lang="en-US" dirty="0"/>
              <a:t> </a:t>
            </a:r>
            <a:r>
              <a:rPr lang="en-US" dirty="0" err="1"/>
              <a:t>rendszer</a:t>
            </a:r>
            <a:r>
              <a:rPr lang="en-US" dirty="0"/>
              <a:t>, </a:t>
            </a:r>
            <a:r>
              <a:rPr lang="en-US" dirty="0" err="1"/>
              <a:t>grafikus</a:t>
            </a:r>
            <a:r>
              <a:rPr lang="en-US" dirty="0"/>
              <a:t> </a:t>
            </a:r>
            <a:r>
              <a:rPr lang="en-US" dirty="0" err="1"/>
              <a:t>felület</a:t>
            </a:r>
            <a:r>
              <a:rPr lang="en-US" dirty="0"/>
              <a:t>, </a:t>
            </a:r>
            <a:r>
              <a:rPr lang="en-US" dirty="0" err="1"/>
              <a:t>magas</a:t>
            </a:r>
            <a:r>
              <a:rPr lang="en-US" dirty="0"/>
              <a:t> </a:t>
            </a:r>
            <a:r>
              <a:rPr lang="en-US" dirty="0" err="1"/>
              <a:t>szintű</a:t>
            </a:r>
            <a:r>
              <a:rPr lang="en-US" dirty="0"/>
              <a:t> </a:t>
            </a:r>
            <a:r>
              <a:rPr lang="en-US" dirty="0" err="1"/>
              <a:t>alkalmazások</a:t>
            </a:r>
            <a:endParaRPr lang="en-US" dirty="0"/>
          </a:p>
          <a:p>
            <a:pPr marL="0" lvl="2" indent="0">
              <a:buNone/>
            </a:pPr>
            <a:r>
              <a:rPr lang="en-US" dirty="0"/>
              <a:t>1984 – Novell Netware</a:t>
            </a:r>
          </a:p>
          <a:p>
            <a:pPr lvl="2"/>
            <a:r>
              <a:rPr lang="en-US" dirty="0" err="1"/>
              <a:t>lokális</a:t>
            </a:r>
            <a:r>
              <a:rPr lang="en-US" dirty="0"/>
              <a:t> </a:t>
            </a:r>
            <a:r>
              <a:rPr lang="en-US" dirty="0" err="1"/>
              <a:t>hálózatok</a:t>
            </a:r>
            <a:endParaRPr lang="en-US"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21</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851320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dirty="0"/>
              <a:t>Az </a:t>
            </a:r>
            <a:r>
              <a:rPr lang="en-US" dirty="0" err="1"/>
              <a:t>opercációs</a:t>
            </a:r>
            <a:r>
              <a:rPr lang="en-US" dirty="0"/>
              <a:t> </a:t>
            </a:r>
            <a:r>
              <a:rPr lang="en-US" dirty="0" err="1"/>
              <a:t>rendszer</a:t>
            </a:r>
            <a:r>
              <a:rPr lang="en-US" dirty="0"/>
              <a:t> </a:t>
            </a:r>
            <a:r>
              <a:rPr lang="en-US" dirty="0" err="1"/>
              <a:t>története</a:t>
            </a:r>
            <a:endParaRPr lang="en-US" dirty="0"/>
          </a:p>
        </p:txBody>
      </p:sp>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black">
          <a:xfrm>
            <a:off x="624000" y="1166796"/>
            <a:ext cx="8352320" cy="49265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lnSpc>
                <a:spcPct val="90000"/>
              </a:lnSpc>
            </a:pPr>
            <a:r>
              <a:rPr lang="hu-HU" b="1" dirty="0"/>
              <a:t>MS-DOS:</a:t>
            </a:r>
          </a:p>
          <a:p>
            <a:pPr lvl="1">
              <a:lnSpc>
                <a:spcPct val="90000"/>
              </a:lnSpc>
            </a:pPr>
            <a:endParaRPr lang="hu-HU" sz="1600" dirty="0"/>
          </a:p>
          <a:p>
            <a:pPr lvl="1">
              <a:lnSpc>
                <a:spcPct val="90000"/>
              </a:lnSpc>
            </a:pPr>
            <a:r>
              <a:rPr lang="hu-HU" sz="1600" dirty="0"/>
              <a:t>Az első DOS 1981 augusztus elsején jelent meg, és csak IBM gépeken lehetett alkalmazni - a neve is más volt, bár hivatalosan , akkor még PC-DOS-</a:t>
            </a:r>
            <a:r>
              <a:rPr lang="hu-HU" sz="1600" dirty="0" err="1"/>
              <a:t>nak</a:t>
            </a:r>
            <a:r>
              <a:rPr lang="hu-HU" sz="1600" dirty="0"/>
              <a:t> hívták. Az első nem IBM gépre írt DOS-t Tim </a:t>
            </a:r>
            <a:r>
              <a:rPr lang="hu-HU" sz="1600" dirty="0" err="1"/>
              <a:t>Paterson</a:t>
            </a:r>
            <a:r>
              <a:rPr lang="hu-HU" sz="1600" dirty="0"/>
              <a:t> 1982 márciusában fejezte be. A program az MS-DOS nevet kapta.</a:t>
            </a:r>
          </a:p>
          <a:p>
            <a:pPr lvl="1">
              <a:lnSpc>
                <a:spcPct val="90000"/>
              </a:lnSpc>
            </a:pPr>
            <a:r>
              <a:rPr lang="hu-HU" sz="1600" dirty="0"/>
              <a:t>A DOS 2.0 (1983) már elbírt a tíz MB-os winchesterekkel (régi szép idők). A 3.0 (1984) pedig már a 32 MB-</a:t>
            </a:r>
            <a:r>
              <a:rPr lang="hu-HU" sz="1600" dirty="0" err="1"/>
              <a:t>osakkal</a:t>
            </a:r>
            <a:r>
              <a:rPr lang="hu-HU" sz="1600" dirty="0"/>
              <a:t> is. A 3.1 (1984) tudta kezelni a </a:t>
            </a:r>
            <a:r>
              <a:rPr lang="hu-HU" sz="1600" dirty="0" err="1"/>
              <a:t>hálózatokat</a:t>
            </a:r>
            <a:r>
              <a:rPr lang="hu-HU" sz="1600" dirty="0"/>
              <a:t>. A számítástechnika fejlődésére jellemző, hogy a 4.0 (1988) már két gigabyte-</a:t>
            </a:r>
            <a:r>
              <a:rPr lang="hu-HU" sz="1600" dirty="0" err="1"/>
              <a:t>ig</a:t>
            </a:r>
            <a:r>
              <a:rPr lang="hu-HU" sz="1600" dirty="0"/>
              <a:t> tudta kezelni a winchestereket, de számos hibával rendelkezett. Az úgy ahogy kijavított verzió, a 4.1 csak egy évvel később jelent meg.</a:t>
            </a:r>
          </a:p>
          <a:p>
            <a:pPr lvl="1">
              <a:lnSpc>
                <a:spcPct val="90000"/>
              </a:lnSpc>
            </a:pPr>
            <a:r>
              <a:rPr lang="hu-HU" sz="1600" dirty="0"/>
              <a:t>Az 5.0 (1991) valódi áttörés volt (ekkor már hat éve párhuzamosan folyt a Windows és a DOS fejlesztése). A legújabb változatban már volt szövegszerkesztő, winchester-</a:t>
            </a:r>
            <a:r>
              <a:rPr lang="hu-HU" sz="1600" dirty="0" err="1"/>
              <a:t>partícionáló</a:t>
            </a:r>
            <a:r>
              <a:rPr lang="hu-HU" sz="1600" dirty="0"/>
              <a:t>, és a </a:t>
            </a:r>
            <a:r>
              <a:rPr lang="hu-HU" sz="1600" dirty="0" err="1"/>
              <a:t>high</a:t>
            </a:r>
            <a:r>
              <a:rPr lang="hu-HU" sz="1600" dirty="0"/>
              <a:t> </a:t>
            </a:r>
            <a:r>
              <a:rPr lang="hu-HU" sz="1600" dirty="0" err="1"/>
              <a:t>memory</a:t>
            </a:r>
            <a:r>
              <a:rPr lang="hu-HU" sz="1600" dirty="0"/>
              <a:t>, valamint az </a:t>
            </a:r>
            <a:r>
              <a:rPr lang="hu-HU" sz="1600" dirty="0" err="1"/>
              <a:t>upper</a:t>
            </a:r>
            <a:r>
              <a:rPr lang="hu-HU" sz="1600" dirty="0"/>
              <a:t> </a:t>
            </a:r>
            <a:r>
              <a:rPr lang="hu-HU" sz="1600" dirty="0" err="1"/>
              <a:t>memory</a:t>
            </a:r>
            <a:r>
              <a:rPr lang="hu-HU" sz="1600" dirty="0"/>
              <a:t> használatával gyorsította a gépet.</a:t>
            </a:r>
          </a:p>
          <a:p>
            <a:pPr lvl="1">
              <a:lnSpc>
                <a:spcPct val="90000"/>
              </a:lnSpc>
            </a:pPr>
            <a:r>
              <a:rPr lang="hu-HU" sz="1600" dirty="0"/>
              <a:t>A 6.0 (1993) antivírus-programot is tartalmazott,  lemez-töredezettség mentesítőt, egy </a:t>
            </a:r>
            <a:r>
              <a:rPr lang="hu-HU" sz="1600" dirty="0" err="1"/>
              <a:t>Double</a:t>
            </a:r>
            <a:r>
              <a:rPr lang="hu-HU" sz="1600" dirty="0"/>
              <a:t> </a:t>
            </a:r>
            <a:r>
              <a:rPr lang="hu-HU" sz="1600" dirty="0" err="1"/>
              <a:t>Space</a:t>
            </a:r>
            <a:r>
              <a:rPr lang="hu-HU" sz="1600" dirty="0"/>
              <a:t> nevű tömörítő programot, valamint egy memóriakezelőt, a </a:t>
            </a:r>
            <a:r>
              <a:rPr lang="hu-HU" sz="1600" dirty="0" err="1"/>
              <a:t>Memmakert</a:t>
            </a:r>
            <a:r>
              <a:rPr lang="hu-HU" sz="1600" dirty="0"/>
              <a:t>. Ma ezeken már csak nevetünk, de akinek személyes élményei vannak arról, hogy hogyan duplázta meg a winchesterét, vagy tisztította ki a memóriát, amikor lereccsent a gép, és semmi nem akart futni, annak még ma is bepárásodik a szemüvege.</a:t>
            </a:r>
          </a:p>
          <a:p>
            <a:pPr lvl="1">
              <a:lnSpc>
                <a:spcPct val="90000"/>
              </a:lnSpc>
            </a:pPr>
            <a:r>
              <a:rPr lang="hu-HU" sz="1600" dirty="0"/>
              <a:t>Az utolsó DOS-t 7.1-es verziószámmal illették, és 1997-ben jelent meg.</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22</a:t>
            </a:fld>
            <a:endParaRPr kumimoji="0" lang="en-US" b="0" i="0" u="none" strike="noStrike" cap="none" spc="0" normalizeH="0" baseline="0" noProof="0">
              <a:ln>
                <a:noFill/>
              </a:ln>
              <a:effectLst/>
              <a:uLnTx/>
              <a:uFillTx/>
            </a:endParaRPr>
          </a:p>
        </p:txBody>
      </p:sp>
      <p:pic>
        <p:nvPicPr>
          <p:cNvPr id="5" name="Kép 4" descr="A képen szöveg, újság látható&#10;&#10;Automatikusan generált leírás">
            <a:extLst>
              <a:ext uri="{FF2B5EF4-FFF2-40B4-BE49-F238E27FC236}">
                <a16:creationId xmlns:a16="http://schemas.microsoft.com/office/drawing/2014/main" id="{B37044C7-669C-4AF8-89D7-C24834CD7A9A}"/>
              </a:ext>
            </a:extLst>
          </p:cNvPr>
          <p:cNvPicPr>
            <a:picLocks noChangeAspect="1"/>
          </p:cNvPicPr>
          <p:nvPr/>
        </p:nvPicPr>
        <p:blipFill>
          <a:blip r:embed="rId2"/>
          <a:stretch>
            <a:fillRect/>
          </a:stretch>
        </p:blipFill>
        <p:spPr>
          <a:xfrm>
            <a:off x="9751950" y="2344171"/>
            <a:ext cx="1924050" cy="2571750"/>
          </a:xfrm>
          <a:prstGeom prst="rect">
            <a:avLst/>
          </a:prstGeom>
        </p:spPr>
      </p:pic>
    </p:spTree>
    <p:extLst>
      <p:ext uri="{BB962C8B-B14F-4D97-AF65-F5344CB8AC3E}">
        <p14:creationId xmlns:p14="http://schemas.microsoft.com/office/powerpoint/2010/main" val="350925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dirty="0"/>
              <a:t>Az </a:t>
            </a:r>
            <a:r>
              <a:rPr lang="en-US" dirty="0" err="1"/>
              <a:t>opercációs</a:t>
            </a:r>
            <a:r>
              <a:rPr lang="en-US" dirty="0"/>
              <a:t> </a:t>
            </a:r>
            <a:r>
              <a:rPr lang="en-US" dirty="0" err="1"/>
              <a:t>rendszer</a:t>
            </a:r>
            <a:r>
              <a:rPr lang="en-US" dirty="0"/>
              <a:t> </a:t>
            </a:r>
            <a:r>
              <a:rPr lang="en-US" dirty="0" err="1"/>
              <a:t>története</a:t>
            </a:r>
            <a:endParaRPr lang="en-US" dirty="0"/>
          </a:p>
        </p:txBody>
      </p:sp>
      <p:pic>
        <p:nvPicPr>
          <p:cNvPr id="3" name="Kép 2">
            <a:extLst>
              <a:ext uri="{FF2B5EF4-FFF2-40B4-BE49-F238E27FC236}">
                <a16:creationId xmlns:a16="http://schemas.microsoft.com/office/drawing/2014/main" id="{81DCFBCA-4B95-4D48-B6D1-934EE5912148}"/>
              </a:ext>
            </a:extLst>
          </p:cNvPr>
          <p:cNvPicPr>
            <a:picLocks noChangeAspect="1"/>
          </p:cNvPicPr>
          <p:nvPr/>
        </p:nvPicPr>
        <p:blipFill>
          <a:blip r:embed="rId2"/>
          <a:stretch>
            <a:fillRect/>
          </a:stretch>
        </p:blipFill>
        <p:spPr>
          <a:xfrm>
            <a:off x="7176120" y="2300539"/>
            <a:ext cx="4801071" cy="3000669"/>
          </a:xfrm>
          <a:prstGeom prst="rect">
            <a:avLst/>
          </a:prstGeom>
          <a:noFill/>
        </p:spPr>
      </p:pic>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black">
          <a:xfrm>
            <a:off x="624000" y="1166796"/>
            <a:ext cx="6552120" cy="49265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lnSpc>
                <a:spcPct val="90000"/>
              </a:lnSpc>
            </a:pPr>
            <a:r>
              <a:rPr lang="hu-HU" b="1" dirty="0"/>
              <a:t>MS-DOS:</a:t>
            </a:r>
          </a:p>
          <a:p>
            <a:pPr lvl="1">
              <a:lnSpc>
                <a:spcPct val="90000"/>
              </a:lnSpc>
            </a:pPr>
            <a:endParaRPr lang="hu-HU" sz="1200" dirty="0"/>
          </a:p>
          <a:p>
            <a:pPr lvl="2">
              <a:lnSpc>
                <a:spcPct val="90000"/>
              </a:lnSpc>
            </a:pPr>
            <a:r>
              <a:rPr lang="hu-HU" sz="1600" dirty="0"/>
              <a:t>a logikai meghajtóknak betűjelei (kettősponttal követve) vannak, pl. C:</a:t>
            </a:r>
          </a:p>
          <a:p>
            <a:pPr lvl="2">
              <a:lnSpc>
                <a:spcPct val="90000"/>
              </a:lnSpc>
            </a:pPr>
            <a:r>
              <a:rPr lang="hu-HU" sz="1600" dirty="0"/>
              <a:t>könyvtárstruktúra (katalógus-struktúra): gyökértől „\”</a:t>
            </a:r>
          </a:p>
          <a:p>
            <a:pPr lvl="2">
              <a:lnSpc>
                <a:spcPct val="90000"/>
              </a:lnSpc>
            </a:pPr>
            <a:r>
              <a:rPr lang="hu-HU" sz="1600" dirty="0"/>
              <a:t>fájlnevek: </a:t>
            </a:r>
            <a:r>
              <a:rPr lang="hu-HU" sz="1600" dirty="0" err="1"/>
              <a:t>max</a:t>
            </a:r>
            <a:r>
              <a:rPr lang="hu-HU" sz="1600" dirty="0"/>
              <a:t>. 8 karakter, pont, majd 3 karakter kiterjesztés: proba.txt</a:t>
            </a:r>
          </a:p>
          <a:p>
            <a:pPr lvl="2">
              <a:lnSpc>
                <a:spcPct val="90000"/>
              </a:lnSpc>
            </a:pPr>
            <a:r>
              <a:rPr lang="hu-HU" sz="1600" dirty="0"/>
              <a:t>egyfeladatos rendszer</a:t>
            </a:r>
          </a:p>
          <a:p>
            <a:pPr lvl="2">
              <a:lnSpc>
                <a:spcPct val="90000"/>
              </a:lnSpc>
            </a:pPr>
            <a:r>
              <a:rPr lang="hu-HU" sz="1600" dirty="0"/>
              <a:t>egyfelhasználós rendszer</a:t>
            </a:r>
          </a:p>
          <a:p>
            <a:pPr lvl="2">
              <a:lnSpc>
                <a:spcPct val="90000"/>
              </a:lnSpc>
            </a:pPr>
            <a:endParaRPr lang="hu-HU" sz="1600" dirty="0"/>
          </a:p>
          <a:p>
            <a:pPr lvl="2">
              <a:lnSpc>
                <a:spcPct val="90000"/>
              </a:lnSpc>
            </a:pPr>
            <a:r>
              <a:rPr lang="hu-HU" sz="1600" dirty="0"/>
              <a:t>indításakor az </a:t>
            </a:r>
            <a:r>
              <a:rPr lang="hu-HU" sz="1600" u="sng" dirty="0"/>
              <a:t>autoexec.bat </a:t>
            </a:r>
            <a:r>
              <a:rPr lang="hu-HU" sz="1600" dirty="0"/>
              <a:t>és a </a:t>
            </a:r>
            <a:r>
              <a:rPr lang="hu-HU" sz="1600" u="sng" dirty="0"/>
              <a:t>config.sys </a:t>
            </a:r>
            <a:r>
              <a:rPr lang="hu-HU" sz="1600" dirty="0"/>
              <a:t>fájlok beolvasásra kerülnek, ezek alapján történik a rendszer beállítása</a:t>
            </a:r>
          </a:p>
          <a:p>
            <a:pPr lvl="2">
              <a:lnSpc>
                <a:spcPct val="90000"/>
              </a:lnSpc>
            </a:pPr>
            <a:r>
              <a:rPr lang="hu-HU" sz="1600" dirty="0"/>
              <a:t>edit.com editora van</a:t>
            </a:r>
          </a:p>
          <a:p>
            <a:pPr lvl="2">
              <a:lnSpc>
                <a:spcPct val="90000"/>
              </a:lnSpc>
            </a:pPr>
            <a:r>
              <a:rPr lang="hu-HU" sz="1600" dirty="0"/>
              <a:t>segédprogramok megkönnyíthetik az állományok rendezését</a:t>
            </a:r>
          </a:p>
          <a:p>
            <a:pPr lvl="2">
              <a:lnSpc>
                <a:spcPct val="90000"/>
              </a:lnSpc>
            </a:pPr>
            <a:r>
              <a:rPr lang="hu-HU" sz="1600" dirty="0"/>
              <a:t>pl. Norton </a:t>
            </a:r>
            <a:r>
              <a:rPr lang="hu-HU" sz="1600" dirty="0" err="1"/>
              <a:t>Commander</a:t>
            </a:r>
            <a:r>
              <a:rPr lang="hu-HU" sz="1600" dirty="0"/>
              <a:t>, </a:t>
            </a:r>
            <a:r>
              <a:rPr lang="hu-HU" sz="1600" dirty="0" err="1"/>
              <a:t>Volkov</a:t>
            </a:r>
            <a:r>
              <a:rPr lang="hu-HU" sz="1600" dirty="0"/>
              <a:t> </a:t>
            </a:r>
            <a:r>
              <a:rPr lang="hu-HU" sz="1600" dirty="0" err="1"/>
              <a:t>Commander</a:t>
            </a:r>
            <a:r>
              <a:rPr lang="hu-HU" sz="1600" dirty="0"/>
              <a:t> : kétablakos rendszerben, tabulátor és kurzornyilak segítségével</a:t>
            </a:r>
          </a:p>
          <a:p>
            <a:pPr lvl="2">
              <a:lnSpc>
                <a:spcPct val="90000"/>
              </a:lnSpc>
            </a:pPr>
            <a:r>
              <a:rPr lang="hu-HU" sz="1600" dirty="0"/>
              <a:t>egér is használható programokhoz, gombokra lehet vele kattintani, ill. kijelölésre használható</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23</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2100581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464967" y="1196752"/>
            <a:ext cx="5343001" cy="504487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lgn="just"/>
            <a:r>
              <a:rPr lang="hu-HU" b="1" dirty="0"/>
              <a:t>MS Windows:</a:t>
            </a:r>
          </a:p>
          <a:p>
            <a:pPr lvl="1" algn="just"/>
            <a:endParaRPr lang="hu-HU" b="1" dirty="0"/>
          </a:p>
          <a:p>
            <a:pPr lvl="2" algn="just"/>
            <a:r>
              <a:rPr lang="hu-HU" dirty="0"/>
              <a:t>1985-11-20: Windows 1.01-től 3.11-ig DOS alapú rendszeren működő program volt</a:t>
            </a:r>
          </a:p>
          <a:p>
            <a:pPr lvl="2" algn="just"/>
            <a:r>
              <a:rPr lang="hu-HU" dirty="0"/>
              <a:t>Windows 95, 98, ME szintúgy DOS alapú rendszerek</a:t>
            </a:r>
          </a:p>
          <a:p>
            <a:pPr lvl="3" algn="just"/>
            <a:r>
              <a:rPr lang="hu-HU" dirty="0"/>
              <a:t>már önállóan működő operációs rendszerek</a:t>
            </a:r>
          </a:p>
          <a:p>
            <a:pPr lvl="3" algn="just"/>
            <a:r>
              <a:rPr lang="hu-HU" dirty="0"/>
              <a:t>hosszú fájlnevek támogatása</a:t>
            </a:r>
          </a:p>
          <a:p>
            <a:pPr lvl="3" algn="just"/>
            <a:r>
              <a:rPr lang="hu-HU" dirty="0"/>
              <a:t>MS-DOS ablak (</a:t>
            </a:r>
            <a:r>
              <a:rPr lang="hu-HU" dirty="0" err="1"/>
              <a:t>shell</a:t>
            </a:r>
            <a:r>
              <a:rPr lang="hu-HU" dirty="0"/>
              <a:t>) megnyitható</a:t>
            </a:r>
          </a:p>
          <a:p>
            <a:pPr lvl="2" algn="just"/>
            <a:r>
              <a:rPr lang="hu-HU" dirty="0"/>
              <a:t>Windows 98SE</a:t>
            </a:r>
          </a:p>
          <a:p>
            <a:pPr lvl="3" algn="just"/>
            <a:r>
              <a:rPr lang="hu-HU" dirty="0"/>
              <a:t>első igazán jól sikerült, stabil verzió</a:t>
            </a:r>
          </a:p>
          <a:p>
            <a:pPr lvl="2" algn="just"/>
            <a:r>
              <a:rPr lang="hu-HU" dirty="0"/>
              <a:t>Windows NT, 2000, XP</a:t>
            </a:r>
          </a:p>
          <a:p>
            <a:pPr lvl="3" algn="just"/>
            <a:r>
              <a:rPr lang="hu-HU" dirty="0"/>
              <a:t>már nem DOS alapú rendszer</a:t>
            </a:r>
          </a:p>
          <a:p>
            <a:pPr lvl="3" algn="just"/>
            <a:r>
              <a:rPr lang="hu-HU" dirty="0"/>
              <a:t>tudja szimulálni DOS sok aspektusát a parancsablakban</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24</a:t>
            </a:fld>
            <a:endParaRPr kumimoji="0" lang="en-US" b="0" i="0" u="none" strike="noStrike" cap="none" spc="0" normalizeH="0" baseline="0" noProof="0">
              <a:ln>
                <a:noFill/>
              </a:ln>
              <a:effectLst/>
              <a:uLnTx/>
              <a:uFillTx/>
            </a:endParaRPr>
          </a:p>
        </p:txBody>
      </p:sp>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a:lstStyle/>
          <a:p>
            <a:r>
              <a:rPr lang="hu-HU" dirty="0"/>
              <a:t>Az </a:t>
            </a:r>
            <a:r>
              <a:rPr lang="hu-HU" dirty="0" err="1"/>
              <a:t>opercációs</a:t>
            </a:r>
            <a:r>
              <a:rPr lang="hu-HU" dirty="0"/>
              <a:t> rendszer története</a:t>
            </a:r>
          </a:p>
        </p:txBody>
      </p:sp>
      <p:pic>
        <p:nvPicPr>
          <p:cNvPr id="3" name="Kép 2" descr="A képen szöveg látható&#10;&#10;Automatikusan generált leírás">
            <a:extLst>
              <a:ext uri="{FF2B5EF4-FFF2-40B4-BE49-F238E27FC236}">
                <a16:creationId xmlns:a16="http://schemas.microsoft.com/office/drawing/2014/main" id="{232544EF-B234-49A5-B713-5F0A0B2F87CB}"/>
              </a:ext>
            </a:extLst>
          </p:cNvPr>
          <p:cNvPicPr>
            <a:picLocks noChangeAspect="1"/>
          </p:cNvPicPr>
          <p:nvPr/>
        </p:nvPicPr>
        <p:blipFill>
          <a:blip r:embed="rId2"/>
          <a:stretch>
            <a:fillRect/>
          </a:stretch>
        </p:blipFill>
        <p:spPr>
          <a:xfrm>
            <a:off x="8401520" y="1816629"/>
            <a:ext cx="3524520" cy="1931143"/>
          </a:xfrm>
          <a:prstGeom prst="rect">
            <a:avLst/>
          </a:prstGeom>
        </p:spPr>
      </p:pic>
      <p:pic>
        <p:nvPicPr>
          <p:cNvPr id="5" name="Kép 4">
            <a:extLst>
              <a:ext uri="{FF2B5EF4-FFF2-40B4-BE49-F238E27FC236}">
                <a16:creationId xmlns:a16="http://schemas.microsoft.com/office/drawing/2014/main" id="{CF811C8C-3501-4D49-9946-47F7687B2A9D}"/>
              </a:ext>
            </a:extLst>
          </p:cNvPr>
          <p:cNvPicPr>
            <a:picLocks noChangeAspect="1"/>
          </p:cNvPicPr>
          <p:nvPr/>
        </p:nvPicPr>
        <p:blipFill>
          <a:blip r:embed="rId3"/>
          <a:stretch>
            <a:fillRect/>
          </a:stretch>
        </p:blipFill>
        <p:spPr>
          <a:xfrm>
            <a:off x="5352256" y="2583160"/>
            <a:ext cx="3048000" cy="2286000"/>
          </a:xfrm>
          <a:prstGeom prst="rect">
            <a:avLst/>
          </a:prstGeom>
        </p:spPr>
      </p:pic>
      <p:pic>
        <p:nvPicPr>
          <p:cNvPr id="9" name="Kép 8">
            <a:extLst>
              <a:ext uri="{FF2B5EF4-FFF2-40B4-BE49-F238E27FC236}">
                <a16:creationId xmlns:a16="http://schemas.microsoft.com/office/drawing/2014/main" id="{8C26ED91-E03D-4BC9-87E9-DD0DFEBAAA98}"/>
              </a:ext>
            </a:extLst>
          </p:cNvPr>
          <p:cNvPicPr>
            <a:picLocks noChangeAspect="1"/>
          </p:cNvPicPr>
          <p:nvPr/>
        </p:nvPicPr>
        <p:blipFill>
          <a:blip r:embed="rId4"/>
          <a:stretch>
            <a:fillRect/>
          </a:stretch>
        </p:blipFill>
        <p:spPr>
          <a:xfrm>
            <a:off x="8308007" y="3632023"/>
            <a:ext cx="3476625" cy="2600325"/>
          </a:xfrm>
          <a:prstGeom prst="rect">
            <a:avLst/>
          </a:prstGeom>
        </p:spPr>
      </p:pic>
      <p:sp>
        <p:nvSpPr>
          <p:cNvPr id="11" name="Szövegdoboz 10">
            <a:extLst>
              <a:ext uri="{FF2B5EF4-FFF2-40B4-BE49-F238E27FC236}">
                <a16:creationId xmlns:a16="http://schemas.microsoft.com/office/drawing/2014/main" id="{F6CC790B-7905-4984-977F-C4BDBF7B42CD}"/>
              </a:ext>
            </a:extLst>
          </p:cNvPr>
          <p:cNvSpPr txBox="1"/>
          <p:nvPr/>
        </p:nvSpPr>
        <p:spPr>
          <a:xfrm>
            <a:off x="9382800" y="5046157"/>
            <a:ext cx="914400" cy="359742"/>
          </a:xfrm>
          <a:prstGeom prst="rect">
            <a:avLst/>
          </a:prstGeom>
          <a:noFill/>
        </p:spPr>
        <p:txBody>
          <a:bodyPr wrap="none" lIns="0" tIns="0" rIns="0" bIns="0" rtlCol="0">
            <a:noAutofit/>
          </a:bodyPr>
          <a:lstStyle/>
          <a:p>
            <a:pPr algn="l">
              <a:buClr>
                <a:schemeClr val="tx2"/>
              </a:buClr>
              <a:buSzPct val="100000"/>
            </a:pPr>
            <a:r>
              <a:rPr lang="hu-HU" dirty="0" err="1"/>
              <a:t>Win</a:t>
            </a:r>
            <a:r>
              <a:rPr lang="hu-HU" dirty="0"/>
              <a:t> 98</a:t>
            </a:r>
          </a:p>
        </p:txBody>
      </p:sp>
      <p:sp>
        <p:nvSpPr>
          <p:cNvPr id="13" name="Szövegdoboz 12">
            <a:extLst>
              <a:ext uri="{FF2B5EF4-FFF2-40B4-BE49-F238E27FC236}">
                <a16:creationId xmlns:a16="http://schemas.microsoft.com/office/drawing/2014/main" id="{07CD42C9-68C8-4049-833C-75D1B00E8004}"/>
              </a:ext>
            </a:extLst>
          </p:cNvPr>
          <p:cNvSpPr txBox="1"/>
          <p:nvPr/>
        </p:nvSpPr>
        <p:spPr>
          <a:xfrm>
            <a:off x="6585000" y="4104395"/>
            <a:ext cx="914400" cy="359742"/>
          </a:xfrm>
          <a:prstGeom prst="rect">
            <a:avLst/>
          </a:prstGeom>
          <a:noFill/>
        </p:spPr>
        <p:txBody>
          <a:bodyPr wrap="none" lIns="0" tIns="0" rIns="0" bIns="0" rtlCol="0">
            <a:noAutofit/>
          </a:bodyPr>
          <a:lstStyle/>
          <a:p>
            <a:pPr algn="l">
              <a:buClr>
                <a:schemeClr val="tx2"/>
              </a:buClr>
              <a:buSzPct val="100000"/>
            </a:pPr>
            <a:r>
              <a:rPr lang="hu-HU" dirty="0" err="1"/>
              <a:t>Win</a:t>
            </a:r>
            <a:r>
              <a:rPr lang="hu-HU" dirty="0"/>
              <a:t> 3.11</a:t>
            </a:r>
          </a:p>
        </p:txBody>
      </p:sp>
    </p:spTree>
    <p:extLst>
      <p:ext uri="{BB962C8B-B14F-4D97-AF65-F5344CB8AC3E}">
        <p14:creationId xmlns:p14="http://schemas.microsoft.com/office/powerpoint/2010/main" val="928106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a:t>Az </a:t>
            </a:r>
            <a:r>
              <a:rPr lang="en-US" err="1"/>
              <a:t>opercációs</a:t>
            </a:r>
            <a:r>
              <a:rPr lang="en-US"/>
              <a:t> rendszer története</a:t>
            </a:r>
          </a:p>
        </p:txBody>
      </p:sp>
      <p:pic>
        <p:nvPicPr>
          <p:cNvPr id="3" name="Kép 2" descr="A képen szöveg, elektronika, számítógép látható&#10;&#10;Automatikusan generált leírás">
            <a:extLst>
              <a:ext uri="{FF2B5EF4-FFF2-40B4-BE49-F238E27FC236}">
                <a16:creationId xmlns:a16="http://schemas.microsoft.com/office/drawing/2014/main" id="{16F464EA-3214-4B01-999E-767EF6E258CB}"/>
              </a:ext>
            </a:extLst>
          </p:cNvPr>
          <p:cNvPicPr>
            <a:picLocks noChangeAspect="1"/>
          </p:cNvPicPr>
          <p:nvPr/>
        </p:nvPicPr>
        <p:blipFill>
          <a:blip r:embed="rId2"/>
          <a:stretch>
            <a:fillRect/>
          </a:stretch>
        </p:blipFill>
        <p:spPr>
          <a:xfrm>
            <a:off x="6240016" y="2185975"/>
            <a:ext cx="5953200" cy="3348675"/>
          </a:xfrm>
          <a:prstGeom prst="rect">
            <a:avLst/>
          </a:prstGeom>
          <a:noFill/>
        </p:spPr>
      </p:pic>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black">
          <a:xfrm>
            <a:off x="624000" y="1484313"/>
            <a:ext cx="5328000" cy="47520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lnSpc>
                <a:spcPct val="90000"/>
              </a:lnSpc>
            </a:pPr>
            <a:r>
              <a:rPr lang="en-US" b="1" dirty="0"/>
              <a:t>MS Windows:</a:t>
            </a:r>
          </a:p>
          <a:p>
            <a:pPr lvl="1">
              <a:lnSpc>
                <a:spcPct val="90000"/>
              </a:lnSpc>
            </a:pPr>
            <a:endParaRPr lang="en-US" b="1" dirty="0"/>
          </a:p>
          <a:p>
            <a:pPr lvl="2">
              <a:lnSpc>
                <a:spcPct val="90000"/>
              </a:lnSpc>
            </a:pPr>
            <a:r>
              <a:rPr lang="en-US" dirty="0" err="1"/>
              <a:t>Asztal</a:t>
            </a:r>
            <a:r>
              <a:rPr lang="en-US" dirty="0"/>
              <a:t>, </a:t>
            </a:r>
            <a:r>
              <a:rPr lang="en-US" dirty="0" err="1"/>
              <a:t>tálca</a:t>
            </a:r>
            <a:endParaRPr lang="en-US" dirty="0"/>
          </a:p>
          <a:p>
            <a:pPr lvl="2">
              <a:lnSpc>
                <a:spcPct val="90000"/>
              </a:lnSpc>
            </a:pPr>
            <a:r>
              <a:rPr lang="en-US" dirty="0"/>
              <a:t>Windows </a:t>
            </a:r>
            <a:r>
              <a:rPr lang="en-US" dirty="0" err="1"/>
              <a:t>Intéző</a:t>
            </a:r>
            <a:r>
              <a:rPr lang="en-US" dirty="0"/>
              <a:t>: </a:t>
            </a:r>
            <a:r>
              <a:rPr lang="en-US" dirty="0" err="1"/>
              <a:t>könyvtárkezelő</a:t>
            </a:r>
            <a:endParaRPr lang="en-US" dirty="0"/>
          </a:p>
          <a:p>
            <a:pPr lvl="2">
              <a:lnSpc>
                <a:spcPct val="90000"/>
              </a:lnSpc>
            </a:pPr>
            <a:r>
              <a:rPr lang="en-US" dirty="0" err="1"/>
              <a:t>stílusok</a:t>
            </a:r>
            <a:r>
              <a:rPr lang="en-US" dirty="0"/>
              <a:t>, </a:t>
            </a:r>
            <a:r>
              <a:rPr lang="en-US" dirty="0" err="1"/>
              <a:t>megjelenés</a:t>
            </a:r>
            <a:r>
              <a:rPr lang="en-US" dirty="0"/>
              <a:t>, </a:t>
            </a:r>
            <a:r>
              <a:rPr lang="en-US" dirty="0" err="1"/>
              <a:t>állományok</a:t>
            </a:r>
            <a:r>
              <a:rPr lang="en-US" dirty="0"/>
              <a:t> </a:t>
            </a:r>
            <a:r>
              <a:rPr lang="en-US" dirty="0" err="1"/>
              <a:t>megjelenítendő</a:t>
            </a:r>
            <a:r>
              <a:rPr lang="en-US" dirty="0"/>
              <a:t> </a:t>
            </a:r>
            <a:r>
              <a:rPr lang="en-US" dirty="0" err="1"/>
              <a:t>részleteinek</a:t>
            </a:r>
            <a:r>
              <a:rPr lang="en-US" dirty="0"/>
              <a:t> </a:t>
            </a:r>
            <a:r>
              <a:rPr lang="en-US" dirty="0" err="1"/>
              <a:t>beállítása</a:t>
            </a:r>
            <a:endParaRPr lang="en-US" dirty="0"/>
          </a:p>
          <a:p>
            <a:pPr lvl="2">
              <a:lnSpc>
                <a:spcPct val="90000"/>
              </a:lnSpc>
            </a:pPr>
            <a:r>
              <a:rPr lang="en-US" dirty="0" err="1"/>
              <a:t>rendszer</a:t>
            </a:r>
            <a:r>
              <a:rPr lang="en-US" dirty="0"/>
              <a:t> </a:t>
            </a:r>
            <a:r>
              <a:rPr lang="en-US" dirty="0" err="1"/>
              <a:t>beállításai</a:t>
            </a:r>
            <a:r>
              <a:rPr lang="en-US" dirty="0"/>
              <a:t> </a:t>
            </a:r>
            <a:r>
              <a:rPr lang="en-US" dirty="0" err="1"/>
              <a:t>Vezérlőpultban</a:t>
            </a:r>
            <a:endParaRPr lang="en-US" dirty="0"/>
          </a:p>
          <a:p>
            <a:pPr lvl="2">
              <a:lnSpc>
                <a:spcPct val="90000"/>
              </a:lnSpc>
            </a:pPr>
            <a:r>
              <a:rPr lang="en-US" dirty="0" err="1"/>
              <a:t>programok</a:t>
            </a:r>
            <a:r>
              <a:rPr lang="en-US" dirty="0"/>
              <a:t> </a:t>
            </a:r>
            <a:r>
              <a:rPr lang="en-US" dirty="0" err="1"/>
              <a:t>hozzáadása</a:t>
            </a:r>
            <a:r>
              <a:rPr lang="en-US" dirty="0"/>
              <a:t>, </a:t>
            </a:r>
            <a:r>
              <a:rPr lang="en-US" dirty="0" err="1"/>
              <a:t>eltávolítása</a:t>
            </a:r>
            <a:r>
              <a:rPr lang="en-US" dirty="0"/>
              <a:t> </a:t>
            </a:r>
            <a:r>
              <a:rPr lang="en-US" dirty="0" err="1"/>
              <a:t>varázslóval</a:t>
            </a:r>
            <a:endParaRPr lang="en-US" dirty="0"/>
          </a:p>
          <a:p>
            <a:pPr lvl="2">
              <a:lnSpc>
                <a:spcPct val="90000"/>
              </a:lnSpc>
            </a:pPr>
            <a:r>
              <a:rPr lang="en-US" dirty="0" err="1"/>
              <a:t>segítség</a:t>
            </a:r>
            <a:r>
              <a:rPr lang="en-US" dirty="0"/>
              <a:t> (help) index </a:t>
            </a:r>
            <a:r>
              <a:rPr lang="en-US" dirty="0" err="1"/>
              <a:t>és</a:t>
            </a:r>
            <a:r>
              <a:rPr lang="en-US" dirty="0"/>
              <a:t> </a:t>
            </a:r>
            <a:r>
              <a:rPr lang="en-US" dirty="0" err="1"/>
              <a:t>állományok</a:t>
            </a:r>
            <a:endParaRPr lang="en-US" dirty="0"/>
          </a:p>
          <a:p>
            <a:pPr lvl="2">
              <a:lnSpc>
                <a:spcPct val="90000"/>
              </a:lnSpc>
            </a:pPr>
            <a:r>
              <a:rPr lang="en-US" dirty="0" err="1"/>
              <a:t>többfeladatos</a:t>
            </a:r>
            <a:r>
              <a:rPr lang="en-US" dirty="0"/>
              <a:t> </a:t>
            </a:r>
            <a:r>
              <a:rPr lang="en-US" dirty="0" err="1"/>
              <a:t>működés</a:t>
            </a:r>
            <a:endParaRPr lang="en-US" dirty="0"/>
          </a:p>
          <a:p>
            <a:pPr lvl="2">
              <a:lnSpc>
                <a:spcPct val="90000"/>
              </a:lnSpc>
            </a:pPr>
            <a:r>
              <a:rPr lang="en-US" dirty="0" err="1"/>
              <a:t>lefagyások</a:t>
            </a:r>
            <a:endParaRPr lang="en-US" dirty="0"/>
          </a:p>
          <a:p>
            <a:pPr lvl="2">
              <a:lnSpc>
                <a:spcPct val="90000"/>
              </a:lnSpc>
            </a:pPr>
            <a:r>
              <a:rPr lang="en-US" dirty="0" err="1"/>
              <a:t>nem</a:t>
            </a:r>
            <a:r>
              <a:rPr lang="en-US" dirty="0"/>
              <a:t> </a:t>
            </a:r>
            <a:r>
              <a:rPr lang="en-US" dirty="0" err="1"/>
              <a:t>nyílt</a:t>
            </a:r>
            <a:r>
              <a:rPr lang="en-US" dirty="0"/>
              <a:t> </a:t>
            </a:r>
            <a:r>
              <a:rPr lang="en-US" dirty="0" err="1"/>
              <a:t>forráskódú</a:t>
            </a:r>
            <a:r>
              <a:rPr lang="en-US" dirty="0"/>
              <a:t> – </a:t>
            </a:r>
            <a:r>
              <a:rPr lang="en-US" dirty="0" err="1"/>
              <a:t>kiszolgáltatottság</a:t>
            </a:r>
            <a:r>
              <a:rPr lang="en-US" dirty="0"/>
              <a:t>?</a:t>
            </a:r>
          </a:p>
          <a:p>
            <a:pPr lvl="2">
              <a:lnSpc>
                <a:spcPct val="90000"/>
              </a:lnSpc>
            </a:pPr>
            <a:r>
              <a:rPr lang="en-US" dirty="0" err="1"/>
              <a:t>vírusveszély</a:t>
            </a:r>
            <a:endParaRPr lang="en-US" dirty="0"/>
          </a:p>
          <a:p>
            <a:pPr lvl="2">
              <a:lnSpc>
                <a:spcPct val="90000"/>
              </a:lnSpc>
            </a:pPr>
            <a:r>
              <a:rPr lang="en-US" dirty="0" err="1"/>
              <a:t>csomagolva</a:t>
            </a:r>
            <a:r>
              <a:rPr lang="en-US" dirty="0"/>
              <a:t> </a:t>
            </a:r>
            <a:r>
              <a:rPr lang="en-US" dirty="0" err="1"/>
              <a:t>mindenféle</a:t>
            </a:r>
            <a:r>
              <a:rPr lang="en-US" dirty="0"/>
              <a:t> </a:t>
            </a:r>
            <a:r>
              <a:rPr lang="en-US" dirty="0" err="1"/>
              <a:t>más</a:t>
            </a:r>
            <a:r>
              <a:rPr lang="en-US" dirty="0"/>
              <a:t> </a:t>
            </a:r>
            <a:r>
              <a:rPr lang="en-US" dirty="0" err="1"/>
              <a:t>kiegészítő</a:t>
            </a:r>
            <a:r>
              <a:rPr lang="en-US" dirty="0"/>
              <a:t> </a:t>
            </a:r>
            <a:r>
              <a:rPr lang="en-US" dirty="0" err="1"/>
              <a:t>programmal</a:t>
            </a:r>
            <a:endParaRPr lang="en-US"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25</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3426835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a:t>Az </a:t>
            </a:r>
            <a:r>
              <a:rPr lang="en-US" err="1"/>
              <a:t>opercációs</a:t>
            </a:r>
            <a:r>
              <a:rPr lang="en-US"/>
              <a:t> rendszer története</a:t>
            </a:r>
          </a:p>
        </p:txBody>
      </p:sp>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black">
          <a:xfrm>
            <a:off x="624000" y="1340768"/>
            <a:ext cx="6336096" cy="4752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lnSpc>
                <a:spcPct val="90000"/>
              </a:lnSpc>
            </a:pPr>
            <a:r>
              <a:rPr lang="hu-HU" b="1" dirty="0"/>
              <a:t>UNIX:</a:t>
            </a:r>
          </a:p>
          <a:p>
            <a:pPr lvl="1">
              <a:lnSpc>
                <a:spcPct val="90000"/>
              </a:lnSpc>
            </a:pPr>
            <a:endParaRPr lang="hu-HU" b="1" dirty="0"/>
          </a:p>
          <a:p>
            <a:pPr lvl="2">
              <a:lnSpc>
                <a:spcPct val="90000"/>
              </a:lnSpc>
            </a:pPr>
            <a:r>
              <a:rPr lang="hu-HU" dirty="0"/>
              <a:t>1965 – AT&amp;T, MULTICS univerzális operációs rendszer kifejlesztésébe kezdtek, túl bonyolult és drága projekt volt,</a:t>
            </a:r>
          </a:p>
          <a:p>
            <a:pPr lvl="2">
              <a:lnSpc>
                <a:spcPct val="90000"/>
              </a:lnSpc>
            </a:pPr>
            <a:r>
              <a:rPr lang="hu-HU" dirty="0"/>
              <a:t>1969-re lett kész, de nem volt hatékony</a:t>
            </a:r>
          </a:p>
          <a:p>
            <a:pPr lvl="2">
              <a:lnSpc>
                <a:spcPct val="90000"/>
              </a:lnSpc>
            </a:pPr>
            <a:r>
              <a:rPr lang="hu-HU" dirty="0"/>
              <a:t>1969 – elkezdték az egyszerűbb Unix operációs rendszert kifejleszteni MULTICS tapasztalatain, assembly-ben íródott miniszámítógépekre (PDP 7, PDP 11).</a:t>
            </a:r>
          </a:p>
          <a:p>
            <a:pPr lvl="2">
              <a:lnSpc>
                <a:spcPct val="90000"/>
              </a:lnSpc>
            </a:pPr>
            <a:r>
              <a:rPr lang="hu-HU" dirty="0"/>
              <a:t>1973 – C nyelvben újraírták a Unixot, így más gépeken is futhatott, kisebb átigazítások után</a:t>
            </a:r>
          </a:p>
          <a:p>
            <a:pPr lvl="2">
              <a:lnSpc>
                <a:spcPct val="90000"/>
              </a:lnSpc>
            </a:pPr>
            <a:r>
              <a:rPr lang="hu-HU" dirty="0"/>
              <a:t>nyílt forráskódú (Open </a:t>
            </a:r>
            <a:r>
              <a:rPr lang="hu-HU" dirty="0" err="1"/>
              <a:t>Source</a:t>
            </a:r>
            <a:r>
              <a:rPr lang="hu-HU" dirty="0"/>
              <a:t>) és köztulajdonú (Public </a:t>
            </a:r>
            <a:r>
              <a:rPr lang="hu-HU" dirty="0" err="1"/>
              <a:t>Domain</a:t>
            </a:r>
            <a:r>
              <a:rPr lang="hu-HU" dirty="0"/>
              <a:t>)</a:t>
            </a:r>
          </a:p>
          <a:p>
            <a:pPr lvl="2">
              <a:lnSpc>
                <a:spcPct val="90000"/>
              </a:lnSpc>
            </a:pPr>
            <a:r>
              <a:rPr lang="hu-HU" dirty="0"/>
              <a:t>amerikai egyetemeknek ingyenes volt, itt elterjedt a felhasználásuk</a:t>
            </a:r>
          </a:p>
          <a:p>
            <a:pPr lvl="2">
              <a:lnSpc>
                <a:spcPct val="90000"/>
              </a:lnSpc>
            </a:pPr>
            <a:r>
              <a:rPr lang="hu-HU" dirty="0"/>
              <a:t>AT&amp;T szétdarabolásakor az utódcégek már pénzért értékesítették</a:t>
            </a:r>
          </a:p>
          <a:p>
            <a:pPr lvl="2">
              <a:lnSpc>
                <a:spcPct val="90000"/>
              </a:lnSpc>
            </a:pPr>
            <a:r>
              <a:rPr lang="hu-HU" dirty="0"/>
              <a:t>többfelhasználós, többfeladatos, grafikus felülettel is rendelkező. de alapvetően karakteres módban üzemeltetett operációs rendszer</a:t>
            </a:r>
          </a:p>
          <a:p>
            <a:pPr lvl="2">
              <a:lnSpc>
                <a:spcPct val="90000"/>
              </a:lnSpc>
            </a:pPr>
            <a:r>
              <a:rPr lang="hu-HU" dirty="0"/>
              <a:t>Változatai: </a:t>
            </a:r>
            <a:r>
              <a:rPr lang="hu-HU" dirty="0" err="1"/>
              <a:t>Solaris</a:t>
            </a:r>
            <a:r>
              <a:rPr lang="hu-HU" dirty="0"/>
              <a:t>, BSD, AT&amp;T Unix, </a:t>
            </a:r>
            <a:r>
              <a:rPr lang="hu-HU" dirty="0" err="1"/>
              <a:t>Xenix</a:t>
            </a:r>
            <a:r>
              <a:rPr lang="hu-HU" dirty="0"/>
              <a:t>, ULTRIX, </a:t>
            </a:r>
            <a:r>
              <a:rPr lang="hu-HU" dirty="0" err="1"/>
              <a:t>Minix</a:t>
            </a:r>
            <a:r>
              <a:rPr lang="hu-HU" dirty="0"/>
              <a:t>, stb.</a:t>
            </a:r>
          </a:p>
        </p:txBody>
      </p:sp>
      <p:pic>
        <p:nvPicPr>
          <p:cNvPr id="9" name="Kép 8" descr="A képen szöveg, névtábla, megjelenítés látható&#10;&#10;Automatikusan generált leírás">
            <a:extLst>
              <a:ext uri="{FF2B5EF4-FFF2-40B4-BE49-F238E27FC236}">
                <a16:creationId xmlns:a16="http://schemas.microsoft.com/office/drawing/2014/main" id="{F8260F2E-6A4E-4193-A449-14805182AF90}"/>
              </a:ext>
            </a:extLst>
          </p:cNvPr>
          <p:cNvPicPr>
            <a:picLocks noChangeAspect="1"/>
          </p:cNvPicPr>
          <p:nvPr/>
        </p:nvPicPr>
        <p:blipFill>
          <a:blip r:embed="rId2"/>
          <a:stretch>
            <a:fillRect/>
          </a:stretch>
        </p:blipFill>
        <p:spPr>
          <a:xfrm>
            <a:off x="6960096" y="3429000"/>
            <a:ext cx="2735305" cy="2735305"/>
          </a:xfrm>
          <a:prstGeom prst="rect">
            <a:avLst/>
          </a:prstGeom>
          <a:noFill/>
        </p:spPr>
      </p:pic>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26</a:t>
            </a:fld>
            <a:endParaRPr kumimoji="0" lang="en-US" b="0" i="0" u="none" strike="noStrike" cap="none" spc="0" normalizeH="0" baseline="0" noProof="0">
              <a:ln>
                <a:noFill/>
              </a:ln>
              <a:effectLst/>
              <a:uLnTx/>
              <a:uFillTx/>
            </a:endParaRPr>
          </a:p>
        </p:txBody>
      </p:sp>
      <p:pic>
        <p:nvPicPr>
          <p:cNvPr id="7" name="Kép 6">
            <a:extLst>
              <a:ext uri="{FF2B5EF4-FFF2-40B4-BE49-F238E27FC236}">
                <a16:creationId xmlns:a16="http://schemas.microsoft.com/office/drawing/2014/main" id="{B8CA346E-03C1-4CE5-979B-3D4B7D2D7132}"/>
              </a:ext>
            </a:extLst>
          </p:cNvPr>
          <p:cNvPicPr>
            <a:picLocks noChangeAspect="1"/>
          </p:cNvPicPr>
          <p:nvPr/>
        </p:nvPicPr>
        <p:blipFill>
          <a:blip r:embed="rId3"/>
          <a:stretch>
            <a:fillRect/>
          </a:stretch>
        </p:blipFill>
        <p:spPr>
          <a:xfrm>
            <a:off x="8163942" y="693695"/>
            <a:ext cx="3792960" cy="2844720"/>
          </a:xfrm>
          <a:prstGeom prst="rect">
            <a:avLst/>
          </a:prstGeom>
          <a:noFill/>
        </p:spPr>
      </p:pic>
    </p:spTree>
    <p:extLst>
      <p:ext uri="{BB962C8B-B14F-4D97-AF65-F5344CB8AC3E}">
        <p14:creationId xmlns:p14="http://schemas.microsoft.com/office/powerpoint/2010/main" val="2737365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a:t>Az </a:t>
            </a:r>
            <a:r>
              <a:rPr lang="en-US" err="1"/>
              <a:t>opercációs</a:t>
            </a:r>
            <a:r>
              <a:rPr lang="en-US"/>
              <a:t> rendszer története</a:t>
            </a:r>
          </a:p>
        </p:txBody>
      </p:sp>
      <p:pic>
        <p:nvPicPr>
          <p:cNvPr id="9" name="Kép 8" descr="A képen szöveg, képernyőkép, elektronika, megjelenítés látható&#10;&#10;Automatikusan generált leírás">
            <a:extLst>
              <a:ext uri="{FF2B5EF4-FFF2-40B4-BE49-F238E27FC236}">
                <a16:creationId xmlns:a16="http://schemas.microsoft.com/office/drawing/2014/main" id="{EF4FCF75-78D9-4568-B4FC-3431E93537E2}"/>
              </a:ext>
            </a:extLst>
          </p:cNvPr>
          <p:cNvPicPr>
            <a:picLocks noChangeAspect="1"/>
          </p:cNvPicPr>
          <p:nvPr/>
        </p:nvPicPr>
        <p:blipFill>
          <a:blip r:embed="rId2"/>
          <a:stretch>
            <a:fillRect/>
          </a:stretch>
        </p:blipFill>
        <p:spPr>
          <a:xfrm>
            <a:off x="6779692" y="1145874"/>
            <a:ext cx="5220964" cy="5090439"/>
          </a:xfrm>
          <a:prstGeom prst="rect">
            <a:avLst/>
          </a:prstGeom>
          <a:noFill/>
        </p:spPr>
      </p:pic>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black">
          <a:xfrm>
            <a:off x="624000" y="1484313"/>
            <a:ext cx="6155692" cy="47520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r>
              <a:rPr lang="en-US" b="1" dirty="0"/>
              <a:t>UNIX:</a:t>
            </a:r>
          </a:p>
          <a:p>
            <a:pPr lvl="1"/>
            <a:endParaRPr lang="en-US" b="1" dirty="0"/>
          </a:p>
          <a:p>
            <a:pPr lvl="2"/>
            <a:r>
              <a:rPr lang="en-US" dirty="0"/>
              <a:t>a </a:t>
            </a:r>
            <a:r>
              <a:rPr lang="en-US" dirty="0" err="1"/>
              <a:t>logikai</a:t>
            </a:r>
            <a:r>
              <a:rPr lang="en-US" dirty="0"/>
              <a:t> </a:t>
            </a:r>
            <a:r>
              <a:rPr lang="en-US" dirty="0" err="1"/>
              <a:t>meghajtóknak</a:t>
            </a:r>
            <a:r>
              <a:rPr lang="en-US" dirty="0"/>
              <a:t> </a:t>
            </a:r>
            <a:r>
              <a:rPr lang="en-US" dirty="0" err="1"/>
              <a:t>nincsenek</a:t>
            </a:r>
            <a:r>
              <a:rPr lang="en-US" dirty="0"/>
              <a:t> </a:t>
            </a:r>
            <a:r>
              <a:rPr lang="en-US" dirty="0" err="1"/>
              <a:t>betűjelei</a:t>
            </a:r>
            <a:r>
              <a:rPr lang="en-US" dirty="0"/>
              <a:t>, </a:t>
            </a:r>
            <a:r>
              <a:rPr lang="en-US" dirty="0" err="1"/>
              <a:t>minden</a:t>
            </a:r>
            <a:r>
              <a:rPr lang="en-US" dirty="0"/>
              <a:t> </a:t>
            </a:r>
            <a:r>
              <a:rPr lang="en-US" dirty="0" err="1"/>
              <a:t>könyvtár</a:t>
            </a:r>
            <a:r>
              <a:rPr lang="en-US" dirty="0"/>
              <a:t> </a:t>
            </a:r>
            <a:r>
              <a:rPr lang="en-US" dirty="0" err="1"/>
              <a:t>és</a:t>
            </a:r>
            <a:r>
              <a:rPr lang="en-US" dirty="0"/>
              <a:t> </a:t>
            </a:r>
            <a:r>
              <a:rPr lang="en-US" dirty="0" err="1"/>
              <a:t>fájl</a:t>
            </a:r>
            <a:r>
              <a:rPr lang="en-US" dirty="0"/>
              <a:t> a </a:t>
            </a:r>
            <a:r>
              <a:rPr lang="en-US" dirty="0" err="1"/>
              <a:t>gyökérkönyvtárból</a:t>
            </a:r>
            <a:r>
              <a:rPr lang="en-US" dirty="0"/>
              <a:t> (</a:t>
            </a:r>
            <a:r>
              <a:rPr lang="hu-HU"/>
              <a:t>\</a:t>
            </a:r>
            <a:r>
              <a:rPr lang="en-US"/>
              <a:t>) </a:t>
            </a:r>
            <a:r>
              <a:rPr lang="en-US" dirty="0" err="1"/>
              <a:t>érhető</a:t>
            </a:r>
            <a:r>
              <a:rPr lang="en-US" dirty="0"/>
              <a:t> </a:t>
            </a:r>
            <a:r>
              <a:rPr lang="en-US" dirty="0" err="1"/>
              <a:t>el</a:t>
            </a:r>
            <a:endParaRPr lang="en-US" dirty="0"/>
          </a:p>
          <a:p>
            <a:pPr lvl="2"/>
            <a:r>
              <a:rPr lang="en-US" dirty="0" err="1"/>
              <a:t>fájlnevek</a:t>
            </a:r>
            <a:r>
              <a:rPr lang="en-US" dirty="0"/>
              <a:t>: max. 255 </a:t>
            </a:r>
            <a:r>
              <a:rPr lang="en-US" dirty="0" err="1"/>
              <a:t>karakter</a:t>
            </a:r>
            <a:r>
              <a:rPr lang="en-US" dirty="0"/>
              <a:t>, </a:t>
            </a:r>
            <a:r>
              <a:rPr lang="en-US" dirty="0" err="1"/>
              <a:t>tetszőleges</a:t>
            </a:r>
            <a:r>
              <a:rPr lang="en-US" dirty="0"/>
              <a:t> </a:t>
            </a:r>
            <a:r>
              <a:rPr lang="en-US" dirty="0" err="1"/>
              <a:t>számú</a:t>
            </a:r>
            <a:r>
              <a:rPr lang="en-US" dirty="0"/>
              <a:t> </a:t>
            </a:r>
            <a:r>
              <a:rPr lang="en-US" dirty="0" err="1"/>
              <a:t>ponttal</a:t>
            </a:r>
            <a:r>
              <a:rPr lang="en-US" dirty="0"/>
              <a:t> </a:t>
            </a:r>
            <a:r>
              <a:rPr lang="en-US" dirty="0" err="1"/>
              <a:t>felosztva</a:t>
            </a:r>
            <a:r>
              <a:rPr lang="en-US" dirty="0"/>
              <a:t>:</a:t>
            </a:r>
          </a:p>
          <a:p>
            <a:pPr lvl="2"/>
            <a:r>
              <a:rPr lang="en-US" dirty="0"/>
              <a:t>pl. proba.szoveg.txt</a:t>
            </a:r>
          </a:p>
          <a:p>
            <a:pPr lvl="2"/>
            <a:r>
              <a:rPr lang="en-US" dirty="0"/>
              <a:t>/home </a:t>
            </a:r>
            <a:r>
              <a:rPr lang="en-US" dirty="0" err="1"/>
              <a:t>könyvtáron</a:t>
            </a:r>
            <a:r>
              <a:rPr lang="en-US" dirty="0"/>
              <a:t> </a:t>
            </a:r>
            <a:r>
              <a:rPr lang="en-US" dirty="0" err="1"/>
              <a:t>belül</a:t>
            </a:r>
            <a:r>
              <a:rPr lang="en-US" dirty="0"/>
              <a:t> </a:t>
            </a:r>
            <a:r>
              <a:rPr lang="en-US" dirty="0" err="1"/>
              <a:t>minden</a:t>
            </a:r>
            <a:r>
              <a:rPr lang="en-US" dirty="0"/>
              <a:t> </a:t>
            </a:r>
            <a:r>
              <a:rPr lang="en-US" dirty="0" err="1"/>
              <a:t>felhasználónak</a:t>
            </a:r>
            <a:r>
              <a:rPr lang="en-US" dirty="0"/>
              <a:t> van </a:t>
            </a:r>
            <a:r>
              <a:rPr lang="en-US" dirty="0" err="1"/>
              <a:t>könyvtára</a:t>
            </a:r>
            <a:endParaRPr lang="en-US" dirty="0"/>
          </a:p>
          <a:p>
            <a:pPr lvl="2"/>
            <a:r>
              <a:rPr lang="en-US" dirty="0" err="1"/>
              <a:t>jogosultságok</a:t>
            </a:r>
            <a:r>
              <a:rPr lang="en-US" dirty="0"/>
              <a:t> </a:t>
            </a:r>
            <a:r>
              <a:rPr lang="en-US" dirty="0" err="1"/>
              <a:t>kezelése</a:t>
            </a:r>
            <a:r>
              <a:rPr lang="en-US" dirty="0"/>
              <a:t> </a:t>
            </a:r>
            <a:r>
              <a:rPr lang="en-US" dirty="0" err="1"/>
              <a:t>felhasználóknál</a:t>
            </a:r>
            <a:r>
              <a:rPr lang="en-US" dirty="0"/>
              <a:t>, </a:t>
            </a:r>
            <a:r>
              <a:rPr lang="en-US" dirty="0" err="1"/>
              <a:t>és</a:t>
            </a:r>
            <a:r>
              <a:rPr lang="en-US" dirty="0"/>
              <a:t> </a:t>
            </a:r>
            <a:r>
              <a:rPr lang="en-US" dirty="0" err="1"/>
              <a:t>felhasználói</a:t>
            </a:r>
            <a:r>
              <a:rPr lang="en-US" dirty="0"/>
              <a:t> </a:t>
            </a:r>
            <a:r>
              <a:rPr lang="en-US" dirty="0" err="1"/>
              <a:t>csoportokon</a:t>
            </a:r>
            <a:r>
              <a:rPr lang="en-US" dirty="0"/>
              <a:t> </a:t>
            </a:r>
            <a:r>
              <a:rPr lang="en-US" dirty="0" err="1"/>
              <a:t>belül</a:t>
            </a:r>
            <a:r>
              <a:rPr lang="en-US" dirty="0"/>
              <a:t>: -r-</a:t>
            </a:r>
            <a:r>
              <a:rPr lang="en-US" dirty="0" err="1"/>
              <a:t>rw</a:t>
            </a:r>
            <a:r>
              <a:rPr lang="en-US" dirty="0"/>
              <a:t>-</a:t>
            </a:r>
            <a:r>
              <a:rPr lang="en-US" dirty="0" err="1"/>
              <a:t>rwx</a:t>
            </a:r>
            <a:r>
              <a:rPr lang="en-US" dirty="0"/>
              <a:t>-</a:t>
            </a:r>
          </a:p>
          <a:p>
            <a:pPr lvl="2"/>
            <a:r>
              <a:rPr lang="en-US" dirty="0"/>
              <a:t>root – </a:t>
            </a:r>
            <a:r>
              <a:rPr lang="en-US" dirty="0" err="1"/>
              <a:t>rendszergazdai</a:t>
            </a:r>
            <a:r>
              <a:rPr lang="en-US" dirty="0"/>
              <a:t> </a:t>
            </a:r>
            <a:r>
              <a:rPr lang="en-US" dirty="0" err="1"/>
              <a:t>jogosultság</a:t>
            </a:r>
            <a:endParaRPr lang="en-US"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27</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1244386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a:t>Az </a:t>
            </a:r>
            <a:r>
              <a:rPr lang="en-US" err="1"/>
              <a:t>opercációs</a:t>
            </a:r>
            <a:r>
              <a:rPr lang="en-US"/>
              <a:t> rendszer története</a:t>
            </a:r>
          </a:p>
        </p:txBody>
      </p:sp>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624000" y="1484313"/>
            <a:ext cx="5328000" cy="47520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lnSpc>
                <a:spcPct val="90000"/>
              </a:lnSpc>
            </a:pPr>
            <a:r>
              <a:rPr lang="hu-HU" b="1" dirty="0"/>
              <a:t>Linux:</a:t>
            </a:r>
          </a:p>
          <a:p>
            <a:pPr lvl="1">
              <a:lnSpc>
                <a:spcPct val="90000"/>
              </a:lnSpc>
            </a:pPr>
            <a:endParaRPr lang="hu-HU" b="1" dirty="0"/>
          </a:p>
          <a:p>
            <a:pPr lvl="2">
              <a:lnSpc>
                <a:spcPct val="90000"/>
              </a:lnSpc>
            </a:pPr>
            <a:r>
              <a:rPr lang="hu-HU" dirty="0"/>
              <a:t>1991 – Linus Benedict </a:t>
            </a:r>
            <a:r>
              <a:rPr lang="hu-HU" dirty="0" err="1"/>
              <a:t>Torvalds</a:t>
            </a:r>
            <a:r>
              <a:rPr lang="hu-HU" dirty="0"/>
              <a:t>, finn diák alkotta meg a Linux kernelt (magot)</a:t>
            </a:r>
          </a:p>
          <a:p>
            <a:pPr lvl="2">
              <a:lnSpc>
                <a:spcPct val="90000"/>
              </a:lnSpc>
            </a:pPr>
            <a:r>
              <a:rPr lang="hu-HU" dirty="0"/>
              <a:t>először assembly-ben, majd C nyelvben írta meg</a:t>
            </a:r>
          </a:p>
          <a:p>
            <a:pPr lvl="2">
              <a:lnSpc>
                <a:spcPct val="90000"/>
              </a:lnSpc>
            </a:pPr>
            <a:r>
              <a:rPr lang="hu-HU" dirty="0"/>
              <a:t>Unix kompatibilis (POSIX szabvány) 1994-től</a:t>
            </a:r>
          </a:p>
          <a:p>
            <a:pPr lvl="2">
              <a:lnSpc>
                <a:spcPct val="90000"/>
              </a:lnSpc>
            </a:pPr>
            <a:r>
              <a:rPr lang="hu-HU" dirty="0"/>
              <a:t>nyílt forráskódú, köztulajdonú (Public </a:t>
            </a:r>
            <a:r>
              <a:rPr lang="hu-HU" dirty="0" err="1"/>
              <a:t>Domain</a:t>
            </a:r>
            <a:r>
              <a:rPr lang="hu-HU" dirty="0"/>
              <a:t>)</a:t>
            </a:r>
          </a:p>
          <a:p>
            <a:pPr lvl="2">
              <a:lnSpc>
                <a:spcPct val="90000"/>
              </a:lnSpc>
            </a:pPr>
            <a:r>
              <a:rPr lang="hu-HU" dirty="0"/>
              <a:t>32 vagy 64 bites jelenleg</a:t>
            </a:r>
          </a:p>
          <a:p>
            <a:pPr lvl="2">
              <a:lnSpc>
                <a:spcPct val="90000"/>
              </a:lnSpc>
            </a:pPr>
            <a:r>
              <a:rPr lang="hu-HU" dirty="0"/>
              <a:t>többfeladatos, többfelhasználós rendszer</a:t>
            </a:r>
          </a:p>
          <a:p>
            <a:pPr lvl="2">
              <a:lnSpc>
                <a:spcPct val="90000"/>
              </a:lnSpc>
            </a:pPr>
            <a:r>
              <a:rPr lang="hu-HU" dirty="0"/>
              <a:t>grafikus felhasználói felületű</a:t>
            </a:r>
          </a:p>
          <a:p>
            <a:pPr lvl="2">
              <a:lnSpc>
                <a:spcPct val="90000"/>
              </a:lnSpc>
            </a:pPr>
            <a:r>
              <a:rPr lang="hu-HU" dirty="0"/>
              <a:t>magas szintű hálózati támogatás</a:t>
            </a:r>
          </a:p>
          <a:p>
            <a:pPr lvl="2">
              <a:lnSpc>
                <a:spcPct val="90000"/>
              </a:lnSpc>
            </a:pPr>
            <a:r>
              <a:rPr lang="hu-HU" dirty="0"/>
              <a:t>Linux disztribúciók – felhasználói felülettel ellátott programcsomagok</a:t>
            </a:r>
          </a:p>
          <a:p>
            <a:pPr lvl="2">
              <a:lnSpc>
                <a:spcPct val="90000"/>
              </a:lnSpc>
            </a:pPr>
            <a:r>
              <a:rPr lang="hu-HU" dirty="0"/>
              <a:t>pl.: Debian, SuSE, UHU Linux, </a:t>
            </a:r>
            <a:r>
              <a:rPr lang="hu-HU" dirty="0" err="1"/>
              <a:t>Fedora</a:t>
            </a:r>
            <a:r>
              <a:rPr lang="hu-HU" dirty="0"/>
              <a:t>, Ubuntu, </a:t>
            </a:r>
            <a:r>
              <a:rPr lang="hu-HU" dirty="0" err="1"/>
              <a:t>Knoppix</a:t>
            </a:r>
            <a:r>
              <a:rPr lang="hu-HU" dirty="0"/>
              <a:t>, stb.</a:t>
            </a:r>
          </a:p>
        </p:txBody>
      </p:sp>
      <p:pic>
        <p:nvPicPr>
          <p:cNvPr id="3" name="Kép 2">
            <a:extLst>
              <a:ext uri="{FF2B5EF4-FFF2-40B4-BE49-F238E27FC236}">
                <a16:creationId xmlns:a16="http://schemas.microsoft.com/office/drawing/2014/main" id="{5934801E-6EC0-4A4E-86B5-00F40A20E8E6}"/>
              </a:ext>
            </a:extLst>
          </p:cNvPr>
          <p:cNvPicPr>
            <a:picLocks noChangeAspect="1"/>
          </p:cNvPicPr>
          <p:nvPr/>
        </p:nvPicPr>
        <p:blipFill rotWithShape="1">
          <a:blip r:embed="rId2"/>
          <a:srcRect r="36932"/>
          <a:stretch/>
        </p:blipFill>
        <p:spPr>
          <a:xfrm>
            <a:off x="6256410" y="1484312"/>
            <a:ext cx="4160069" cy="3710333"/>
          </a:xfrm>
          <a:prstGeom prst="rect">
            <a:avLst/>
          </a:prstGeom>
          <a:noFill/>
        </p:spPr>
      </p:pic>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28</a:t>
            </a:fld>
            <a:endParaRPr kumimoji="0" lang="en-US" b="0" i="0" u="none" strike="noStrike" cap="none" spc="0" normalizeH="0" baseline="0" noProof="0">
              <a:ln>
                <a:noFill/>
              </a:ln>
              <a:effectLst/>
              <a:uLnTx/>
              <a:uFillTx/>
            </a:endParaRPr>
          </a:p>
        </p:txBody>
      </p:sp>
      <p:pic>
        <p:nvPicPr>
          <p:cNvPr id="5" name="Kép 4" descr="A képen szöveg, személy, férfi, elektronika látható&#10;&#10;Automatikusan generált leírás">
            <a:extLst>
              <a:ext uri="{FF2B5EF4-FFF2-40B4-BE49-F238E27FC236}">
                <a16:creationId xmlns:a16="http://schemas.microsoft.com/office/drawing/2014/main" id="{6533DE24-EF6E-49E1-AECE-677463849695}"/>
              </a:ext>
            </a:extLst>
          </p:cNvPr>
          <p:cNvPicPr>
            <a:picLocks noChangeAspect="1"/>
          </p:cNvPicPr>
          <p:nvPr/>
        </p:nvPicPr>
        <p:blipFill>
          <a:blip r:embed="rId3"/>
          <a:stretch>
            <a:fillRect/>
          </a:stretch>
        </p:blipFill>
        <p:spPr>
          <a:xfrm>
            <a:off x="8074353" y="3423614"/>
            <a:ext cx="3616026" cy="2630800"/>
          </a:xfrm>
          <a:prstGeom prst="rect">
            <a:avLst/>
          </a:prstGeom>
        </p:spPr>
      </p:pic>
    </p:spTree>
    <p:extLst>
      <p:ext uri="{BB962C8B-B14F-4D97-AF65-F5344CB8AC3E}">
        <p14:creationId xmlns:p14="http://schemas.microsoft.com/office/powerpoint/2010/main" val="2878106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37B4B0B-9DBF-434F-B8CB-E6455A5494C0}"/>
              </a:ext>
            </a:extLst>
          </p:cNvPr>
          <p:cNvPicPr>
            <a:picLocks noChangeAspect="1"/>
          </p:cNvPicPr>
          <p:nvPr/>
        </p:nvPicPr>
        <p:blipFill>
          <a:blip r:embed="rId3"/>
          <a:srcRect/>
          <a:stretch/>
        </p:blipFill>
        <p:spPr bwMode="ltGray">
          <a:xfrm>
            <a:off x="0" y="0"/>
            <a:ext cx="12192000" cy="6858000"/>
          </a:xfrm>
          <a:prstGeom prst="rect">
            <a:avLst/>
          </a:prstGeom>
        </p:spPr>
      </p:pic>
      <p:sp>
        <p:nvSpPr>
          <p:cNvPr id="8" name="Untertitel 2">
            <a:extLst>
              <a:ext uri="{FF2B5EF4-FFF2-40B4-BE49-F238E27FC236}">
                <a16:creationId xmlns:a16="http://schemas.microsoft.com/office/drawing/2014/main" id="{073102FE-9C61-498C-8765-25365869524F}"/>
              </a:ext>
            </a:extLst>
          </p:cNvPr>
          <p:cNvSpPr txBox="1">
            <a:spLocks/>
          </p:cNvSpPr>
          <p:nvPr/>
        </p:nvSpPr>
        <p:spPr bwMode="gray">
          <a:xfrm>
            <a:off x="1200000" y="4869000"/>
            <a:ext cx="7488000" cy="504000"/>
          </a:xfrm>
          <a:prstGeom prst="rect">
            <a:avLst/>
          </a:prstGeom>
        </p:spPr>
        <p:txBody>
          <a:bodyPr lIns="0" tIns="0" rIns="0" bIns="0" anchor="t">
            <a:no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2pPr>
            <a:lvl3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3pPr>
            <a:lvl4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4pPr>
            <a:lvl5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5pPr>
            <a:lvl6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6pPr>
            <a:lvl7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7pPr>
            <a:lvl8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8pPr>
            <a:lvl9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TeleNeo Office"/>
                <a:ea typeface="+mn-ea"/>
                <a:cs typeface="+mn-cs"/>
              </a:rPr>
              <a:t>Subtitle | Author | Place | Date</a:t>
            </a:r>
          </a:p>
        </p:txBody>
      </p:sp>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200000" y="2765760"/>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hu-HU" noProof="0" dirty="0"/>
              <a:t>Az operációs rendszer</a:t>
            </a:r>
            <a:endParaRPr kumimoji="0" lang="en-US" sz="7200" b="0" i="0" u="none" strike="noStrike" kern="1200" cap="none" spc="0" normalizeH="0" baseline="0" noProof="0" dirty="0">
              <a:ln>
                <a:noFill/>
              </a:ln>
              <a:solidFill>
                <a:prstClr val="white"/>
              </a:solidFill>
              <a:effectLst/>
              <a:uLnTx/>
              <a:uFillTx/>
              <a:latin typeface="TeleNeo Office ExtraBold"/>
              <a:ea typeface="+mj-ea"/>
              <a:cs typeface="+mj-cs"/>
            </a:endParaRPr>
          </a:p>
        </p:txBody>
      </p:sp>
      <p:pic>
        <p:nvPicPr>
          <p:cNvPr id="2" name="Grafik 2">
            <a:extLst>
              <a:ext uri="{FF2B5EF4-FFF2-40B4-BE49-F238E27FC236}">
                <a16:creationId xmlns:a16="http://schemas.microsoft.com/office/drawing/2014/main" id="{B5E0763E-F77D-4E24-B5B0-5857685745A8}"/>
              </a:ext>
            </a:extLst>
          </p:cNvPr>
          <p:cNvPicPr>
            <a:picLocks noChangeAspect="1"/>
          </p:cNvPicPr>
          <p:nvPr/>
        </p:nvPicPr>
        <p:blipFill>
          <a:blip r:embed="rId4"/>
          <a:stretch>
            <a:fillRect/>
          </a:stretch>
        </p:blipFill>
        <p:spPr bwMode="black">
          <a:xfrm>
            <a:off x="1028666" y="5566887"/>
            <a:ext cx="3118173" cy="838800"/>
          </a:xfrm>
          <a:prstGeom prst="rect">
            <a:avLst/>
          </a:prstGeom>
        </p:spPr>
      </p:pic>
      <p:sp>
        <p:nvSpPr>
          <p:cNvPr id="3" name="Élőláb helye 2">
            <a:extLst>
              <a:ext uri="{FF2B5EF4-FFF2-40B4-BE49-F238E27FC236}">
                <a16:creationId xmlns:a16="http://schemas.microsoft.com/office/drawing/2014/main" id="{38A7693B-89B0-4A89-A404-A405E6EF0159}"/>
              </a:ext>
            </a:extLst>
          </p:cNvPr>
          <p:cNvSpPr>
            <a:spLocks noGrp="1"/>
          </p:cNvSpPr>
          <p:nvPr>
            <p:ph type="ftr" sz="quarter" idx="3"/>
          </p:nvPr>
        </p:nvSpPr>
        <p:spPr/>
        <p:txBody>
          <a:bodyPr/>
          <a:lstStyle/>
          <a:p>
            <a:r>
              <a:rPr lang="en-US"/>
              <a:t>public | Barizs Dániel | Operációs rendszerek| 2022. 10. 19, 26</a:t>
            </a:r>
            <a:endParaRPr lang="en-US" dirty="0"/>
          </a:p>
        </p:txBody>
      </p:sp>
      <p:sp>
        <p:nvSpPr>
          <p:cNvPr id="4" name="Dia számának helye 3">
            <a:extLst>
              <a:ext uri="{FF2B5EF4-FFF2-40B4-BE49-F238E27FC236}">
                <a16:creationId xmlns:a16="http://schemas.microsoft.com/office/drawing/2014/main" id="{33125C7A-3D27-42F2-B7B7-304E3E966660}"/>
              </a:ext>
            </a:extLst>
          </p:cNvPr>
          <p:cNvSpPr>
            <a:spLocks noGrp="1"/>
          </p:cNvSpPr>
          <p:nvPr>
            <p:ph type="sldNum" sz="quarter" idx="4"/>
          </p:nvPr>
        </p:nvSpPr>
        <p:spPr/>
        <p:txBody>
          <a:bodyPr/>
          <a:lstStyle/>
          <a:p>
            <a:fld id="{A1A5E10D-79A5-49BA-9648-53481340C65F}" type="slidenum">
              <a:rPr lang="en-US" smtClean="0"/>
              <a:pPr/>
              <a:t>29</a:t>
            </a:fld>
            <a:endParaRPr lang="en-US" dirty="0"/>
          </a:p>
        </p:txBody>
      </p:sp>
    </p:spTree>
    <p:extLst>
      <p:ext uri="{BB962C8B-B14F-4D97-AF65-F5344CB8AC3E}">
        <p14:creationId xmlns:p14="http://schemas.microsoft.com/office/powerpoint/2010/main" val="1956086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37B4B0B-9DBF-434F-B8CB-E6455A5494C0}"/>
              </a:ext>
            </a:extLst>
          </p:cNvPr>
          <p:cNvPicPr>
            <a:picLocks noChangeAspect="1"/>
          </p:cNvPicPr>
          <p:nvPr/>
        </p:nvPicPr>
        <p:blipFill>
          <a:blip r:embed="rId2"/>
          <a:srcRect/>
          <a:stretch/>
        </p:blipFill>
        <p:spPr bwMode="ltGray">
          <a:xfrm>
            <a:off x="0" y="0"/>
            <a:ext cx="12192000" cy="6858000"/>
          </a:xfrm>
          <a:prstGeom prst="rect">
            <a:avLst/>
          </a:prstGeom>
        </p:spPr>
      </p:pic>
      <p:sp>
        <p:nvSpPr>
          <p:cNvPr id="8" name="Untertitel 2">
            <a:extLst>
              <a:ext uri="{FF2B5EF4-FFF2-40B4-BE49-F238E27FC236}">
                <a16:creationId xmlns:a16="http://schemas.microsoft.com/office/drawing/2014/main" id="{073102FE-9C61-498C-8765-25365869524F}"/>
              </a:ext>
            </a:extLst>
          </p:cNvPr>
          <p:cNvSpPr txBox="1">
            <a:spLocks/>
          </p:cNvSpPr>
          <p:nvPr/>
        </p:nvSpPr>
        <p:spPr bwMode="gray">
          <a:xfrm>
            <a:off x="1200000" y="4869000"/>
            <a:ext cx="7488000" cy="504000"/>
          </a:xfrm>
          <a:prstGeom prst="rect">
            <a:avLst/>
          </a:prstGeom>
        </p:spPr>
        <p:txBody>
          <a:bodyPr lIns="0" tIns="0" rIns="0" bIns="0" anchor="t">
            <a:no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2pPr>
            <a:lvl3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3pPr>
            <a:lvl4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4pPr>
            <a:lvl5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5pPr>
            <a:lvl6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6pPr>
            <a:lvl7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7pPr>
            <a:lvl8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8pPr>
            <a:lvl9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TeleNeo Office"/>
                <a:ea typeface="+mn-ea"/>
                <a:cs typeface="+mn-cs"/>
              </a:rPr>
              <a:t>Subtitle | Author | Place | Date</a:t>
            </a:r>
          </a:p>
        </p:txBody>
      </p:sp>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200000" y="2765760"/>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noProof="0" dirty="0"/>
              <a:t>A</a:t>
            </a:r>
            <a:r>
              <a:rPr lang="hu-HU" noProof="0" dirty="0"/>
              <a:t> számítógép története</a:t>
            </a:r>
            <a:endParaRPr kumimoji="0" lang="en-US" sz="7200" b="0" i="0" u="none" strike="noStrike" kern="1200" cap="none" spc="0" normalizeH="0" baseline="0" noProof="0" dirty="0">
              <a:ln>
                <a:noFill/>
              </a:ln>
              <a:solidFill>
                <a:prstClr val="white"/>
              </a:solidFill>
              <a:effectLst/>
              <a:uLnTx/>
              <a:uFillTx/>
              <a:latin typeface="TeleNeo Office ExtraBold"/>
              <a:ea typeface="+mj-ea"/>
              <a:cs typeface="+mj-cs"/>
            </a:endParaRPr>
          </a:p>
        </p:txBody>
      </p:sp>
      <p:pic>
        <p:nvPicPr>
          <p:cNvPr id="2" name="Grafik 2">
            <a:extLst>
              <a:ext uri="{FF2B5EF4-FFF2-40B4-BE49-F238E27FC236}">
                <a16:creationId xmlns:a16="http://schemas.microsoft.com/office/drawing/2014/main" id="{B5E0763E-F77D-4E24-B5B0-5857685745A8}"/>
              </a:ext>
            </a:extLst>
          </p:cNvPr>
          <p:cNvPicPr>
            <a:picLocks noChangeAspect="1"/>
          </p:cNvPicPr>
          <p:nvPr/>
        </p:nvPicPr>
        <p:blipFill>
          <a:blip r:embed="rId3"/>
          <a:stretch>
            <a:fillRect/>
          </a:stretch>
        </p:blipFill>
        <p:spPr bwMode="black">
          <a:xfrm>
            <a:off x="1028666" y="5566887"/>
            <a:ext cx="3118173" cy="838800"/>
          </a:xfrm>
          <a:prstGeom prst="rect">
            <a:avLst/>
          </a:prstGeom>
        </p:spPr>
      </p:pic>
      <p:sp>
        <p:nvSpPr>
          <p:cNvPr id="3" name="Élőláb helye 2">
            <a:extLst>
              <a:ext uri="{FF2B5EF4-FFF2-40B4-BE49-F238E27FC236}">
                <a16:creationId xmlns:a16="http://schemas.microsoft.com/office/drawing/2014/main" id="{B9DE31C8-0E14-46F9-818B-6C97C7357AE4}"/>
              </a:ext>
            </a:extLst>
          </p:cNvPr>
          <p:cNvSpPr>
            <a:spLocks noGrp="1"/>
          </p:cNvSpPr>
          <p:nvPr>
            <p:ph type="ftr" sz="quarter" idx="3"/>
          </p:nvPr>
        </p:nvSpPr>
        <p:spPr/>
        <p:txBody>
          <a:bodyPr/>
          <a:lstStyle/>
          <a:p>
            <a:r>
              <a:rPr lang="en-US"/>
              <a:t>public | Barizs Dániel | Operációs rendszerek| 2022. 10. 19, 26</a:t>
            </a:r>
            <a:endParaRPr lang="en-US" dirty="0"/>
          </a:p>
        </p:txBody>
      </p:sp>
      <p:sp>
        <p:nvSpPr>
          <p:cNvPr id="4" name="Dia számának helye 3">
            <a:extLst>
              <a:ext uri="{FF2B5EF4-FFF2-40B4-BE49-F238E27FC236}">
                <a16:creationId xmlns:a16="http://schemas.microsoft.com/office/drawing/2014/main" id="{6AAA60CE-45B0-441C-AA3A-B6C1C8F78F13}"/>
              </a:ext>
            </a:extLst>
          </p:cNvPr>
          <p:cNvSpPr>
            <a:spLocks noGrp="1"/>
          </p:cNvSpPr>
          <p:nvPr>
            <p:ph type="sldNum" sz="quarter" idx="4"/>
          </p:nvPr>
        </p:nvSpPr>
        <p:spPr/>
        <p:txBody>
          <a:bodyPr/>
          <a:lstStyle/>
          <a:p>
            <a:fld id="{A1A5E10D-79A5-49BA-9648-53481340C65F}" type="slidenum">
              <a:rPr lang="en-US" smtClean="0"/>
              <a:pPr/>
              <a:t>3</a:t>
            </a:fld>
            <a:endParaRPr lang="en-US" dirty="0"/>
          </a:p>
        </p:txBody>
      </p:sp>
    </p:spTree>
    <p:extLst>
      <p:ext uri="{BB962C8B-B14F-4D97-AF65-F5344CB8AC3E}">
        <p14:creationId xmlns:p14="http://schemas.microsoft.com/office/powerpoint/2010/main" val="1522583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US" dirty="0"/>
              <a:t>Az </a:t>
            </a:r>
            <a:r>
              <a:rPr lang="en-US" dirty="0" err="1"/>
              <a:t>operációs</a:t>
            </a:r>
            <a:r>
              <a:rPr lang="en-US" dirty="0"/>
              <a:t> </a:t>
            </a:r>
            <a:r>
              <a:rPr lang="en-US" dirty="0" err="1"/>
              <a:t>rendszer</a:t>
            </a:r>
            <a:endParaRPr lang="en-US" dirty="0"/>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10"/>
          </p:nvPr>
        </p:nvSpPr>
        <p:spPr bwMode="black"/>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900" cap="none" spc="0" normalizeH="0" baseline="0" noProof="0">
                <a:ln>
                  <a:noFill/>
                </a:ln>
                <a:solidFill>
                  <a:prstClr val="black"/>
                </a:solidFill>
                <a:effectLst/>
                <a:uLnTx/>
                <a:uFillTx/>
                <a:latin typeface="TeleNeo Office"/>
                <a:ea typeface="+mn-ea"/>
                <a:cs typeface="+mn-cs"/>
              </a:rPr>
              <a:t>public | Barizs Dániel | Operációs rendszerek| 2022. 10. 19, 26</a:t>
            </a:r>
            <a:endParaRPr kumimoji="0" lang="en-US" sz="900" b="0" i="0" u="none" strike="noStrike" kern="900" cap="none" spc="0" normalizeH="0" baseline="0" noProof="0" dirty="0">
              <a:ln>
                <a:noFill/>
              </a:ln>
              <a:solidFill>
                <a:prstClr val="black"/>
              </a:solidFill>
              <a:effectLst/>
              <a:uLnTx/>
              <a:uFillTx/>
              <a:latin typeface="TeleNeo Office"/>
              <a:ea typeface="+mn-ea"/>
              <a:cs typeface="+mn-cs"/>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p:txBody>
          <a:bodyPr/>
          <a:lstStyle/>
          <a:p>
            <a:pPr algn="just"/>
            <a:r>
              <a:rPr lang="hu-HU" dirty="0">
                <a:latin typeface="+mn-lt"/>
              </a:rPr>
              <a:t>Több fajta definíció is létezik:</a:t>
            </a:r>
          </a:p>
          <a:p>
            <a:pPr algn="just"/>
            <a:endParaRPr lang="hu-HU" dirty="0">
              <a:latin typeface="+mn-lt"/>
            </a:endParaRPr>
          </a:p>
          <a:p>
            <a:pPr algn="just"/>
            <a:r>
              <a:rPr lang="hu-HU" dirty="0">
                <a:latin typeface="+mn-lt"/>
              </a:rPr>
              <a:t>I.</a:t>
            </a:r>
          </a:p>
          <a:p>
            <a:pPr algn="just"/>
            <a:r>
              <a:rPr lang="hu-HU" dirty="0">
                <a:latin typeface="+mn-lt"/>
              </a:rPr>
              <a:t>Az operációs rendszer olyan programok gyűjteménye, amelyek elősegítik a számítógép hardverének könnyű, sokoldalú és biztonságos használatát.  A programok és a felhasználó számára is egy egységes kezelőfelületet biztosít. Az operációs rendszert gyakran rövidítjük az „OS” betűkkel az angol „</a:t>
            </a:r>
            <a:r>
              <a:rPr lang="hu-HU" dirty="0" err="1">
                <a:latin typeface="+mn-lt"/>
              </a:rPr>
              <a:t>operation</a:t>
            </a:r>
            <a:r>
              <a:rPr lang="hu-HU" dirty="0">
                <a:latin typeface="+mn-lt"/>
              </a:rPr>
              <a:t> </a:t>
            </a:r>
            <a:r>
              <a:rPr lang="hu-HU" dirty="0" err="1">
                <a:latin typeface="+mn-lt"/>
              </a:rPr>
              <a:t>system</a:t>
            </a:r>
            <a:r>
              <a:rPr lang="hu-HU" dirty="0">
                <a:latin typeface="+mn-lt"/>
              </a:rPr>
              <a:t>” szavakból.</a:t>
            </a:r>
          </a:p>
          <a:p>
            <a:pPr algn="just"/>
            <a:endParaRPr lang="hu-HU" dirty="0">
              <a:latin typeface="+mn-lt"/>
            </a:endParaRPr>
          </a:p>
          <a:p>
            <a:pPr algn="just"/>
            <a:r>
              <a:rPr lang="hu-HU" dirty="0">
                <a:latin typeface="+mn-lt"/>
              </a:rPr>
              <a:t>II.</a:t>
            </a:r>
          </a:p>
          <a:p>
            <a:pPr algn="just"/>
            <a:r>
              <a:rPr lang="hu-HU" dirty="0">
                <a:latin typeface="+mn-lt"/>
              </a:rPr>
              <a:t>Az operációs rendszer a számítógép szoftver része, olyan programrendszer, ami betölti és vezérli a gépen futó programokat (alkalmazásokat), elosztja, ütemezi az erőforrásokat, kezeli a hardvert, biztosítja a felhasználó és a számítógéprendszer közötti kommunikációt. </a:t>
            </a:r>
          </a:p>
        </p:txBody>
      </p:sp>
    </p:spTree>
    <p:extLst>
      <p:ext uri="{BB962C8B-B14F-4D97-AF65-F5344CB8AC3E}">
        <p14:creationId xmlns:p14="http://schemas.microsoft.com/office/powerpoint/2010/main" val="852235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Kép 16" descr="A képen szöveg látható&#10;&#10;Automatikusan generált leírás">
            <a:extLst>
              <a:ext uri="{FF2B5EF4-FFF2-40B4-BE49-F238E27FC236}">
                <a16:creationId xmlns:a16="http://schemas.microsoft.com/office/drawing/2014/main" id="{F55D2E94-4CB5-4B8F-B03D-EAA4A29AE19C}"/>
              </a:ext>
            </a:extLst>
          </p:cNvPr>
          <p:cNvPicPr>
            <a:picLocks noChangeAspect="1"/>
          </p:cNvPicPr>
          <p:nvPr/>
        </p:nvPicPr>
        <p:blipFill>
          <a:blip r:embed="rId2"/>
          <a:stretch>
            <a:fillRect/>
          </a:stretch>
        </p:blipFill>
        <p:spPr>
          <a:xfrm>
            <a:off x="5654400" y="2468763"/>
            <a:ext cx="3540376" cy="2328389"/>
          </a:xfrm>
          <a:prstGeom prst="rect">
            <a:avLst/>
          </a:prstGeom>
        </p:spPr>
      </p:pic>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US" dirty="0"/>
              <a:t>Az </a:t>
            </a:r>
            <a:r>
              <a:rPr lang="en-US" dirty="0" err="1"/>
              <a:t>operációs</a:t>
            </a:r>
            <a:r>
              <a:rPr lang="en-US" dirty="0"/>
              <a:t> </a:t>
            </a:r>
            <a:r>
              <a:rPr lang="en-US" dirty="0" err="1"/>
              <a:t>rendszer</a:t>
            </a:r>
            <a:endParaRPr lang="en-US" dirty="0"/>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10"/>
          </p:nvPr>
        </p:nvSpPr>
        <p:spPr bwMode="black"/>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900" cap="none" spc="0" normalizeH="0" baseline="0" noProof="0">
                <a:ln>
                  <a:noFill/>
                </a:ln>
                <a:solidFill>
                  <a:prstClr val="black"/>
                </a:solidFill>
                <a:effectLst/>
                <a:uLnTx/>
                <a:uFillTx/>
                <a:latin typeface="TeleNeo Office"/>
                <a:ea typeface="+mn-ea"/>
                <a:cs typeface="+mn-cs"/>
              </a:rPr>
              <a:t>public | Barizs Dániel | Operációs rendszerek| 2022. 10. 19, 26</a:t>
            </a:r>
            <a:endParaRPr kumimoji="0" lang="en-US" sz="900" b="0" i="0" u="none" strike="noStrike" kern="900" cap="none" spc="0" normalizeH="0" baseline="0" noProof="0" dirty="0">
              <a:ln>
                <a:noFill/>
              </a:ln>
              <a:solidFill>
                <a:prstClr val="black"/>
              </a:solidFill>
              <a:effectLst/>
              <a:uLnTx/>
              <a:uFillTx/>
              <a:latin typeface="TeleNeo Office"/>
              <a:ea typeface="+mn-ea"/>
              <a:cs typeface="+mn-cs"/>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p:txBody>
          <a:bodyPr/>
          <a:lstStyle/>
          <a:p>
            <a:pPr marL="0" lvl="2" indent="0">
              <a:buNone/>
            </a:pPr>
            <a:r>
              <a:rPr lang="en-US" dirty="0" err="1"/>
              <a:t>Nagyon</a:t>
            </a:r>
            <a:r>
              <a:rPr lang="en-US" dirty="0"/>
              <a:t> </a:t>
            </a:r>
            <a:r>
              <a:rPr lang="en-US" dirty="0" err="1"/>
              <a:t>sok</a:t>
            </a:r>
            <a:r>
              <a:rPr lang="en-US" dirty="0"/>
              <a:t> </a:t>
            </a:r>
            <a:r>
              <a:rPr lang="en-US" dirty="0" err="1"/>
              <a:t>operációs</a:t>
            </a:r>
            <a:r>
              <a:rPr lang="en-US" dirty="0"/>
              <a:t> </a:t>
            </a:r>
            <a:r>
              <a:rPr lang="en-US" dirty="0" err="1"/>
              <a:t>rendszer</a:t>
            </a:r>
            <a:r>
              <a:rPr lang="en-US" dirty="0"/>
              <a:t> </a:t>
            </a:r>
            <a:r>
              <a:rPr lang="en-US" dirty="0" err="1"/>
              <a:t>létezik</a:t>
            </a:r>
            <a:endParaRPr lang="en-US" dirty="0"/>
          </a:p>
          <a:p>
            <a:pPr marL="0" lvl="2" indent="0">
              <a:buNone/>
            </a:pPr>
            <a:r>
              <a:rPr lang="en-US" dirty="0" err="1"/>
              <a:t>Operációs</a:t>
            </a:r>
            <a:r>
              <a:rPr lang="en-US" dirty="0"/>
              <a:t> </a:t>
            </a:r>
            <a:r>
              <a:rPr lang="en-US" dirty="0" err="1"/>
              <a:t>rendszerekkel</a:t>
            </a:r>
            <a:r>
              <a:rPr lang="en-US" dirty="0"/>
              <a:t> </a:t>
            </a:r>
            <a:r>
              <a:rPr lang="en-US" dirty="0" err="1"/>
              <a:t>nem</a:t>
            </a:r>
            <a:r>
              <a:rPr lang="en-US" dirty="0"/>
              <a:t> </a:t>
            </a:r>
            <a:r>
              <a:rPr lang="en-US" dirty="0" err="1"/>
              <a:t>csak</a:t>
            </a:r>
            <a:r>
              <a:rPr lang="en-US" dirty="0"/>
              <a:t> </a:t>
            </a:r>
            <a:r>
              <a:rPr lang="en-US" dirty="0" err="1"/>
              <a:t>személyi</a:t>
            </a:r>
            <a:r>
              <a:rPr lang="en-US" dirty="0"/>
              <a:t> </a:t>
            </a:r>
            <a:r>
              <a:rPr lang="en-US" dirty="0" err="1"/>
              <a:t>számítógépeken</a:t>
            </a:r>
            <a:r>
              <a:rPr lang="en-US" dirty="0"/>
              <a:t> </a:t>
            </a:r>
            <a:r>
              <a:rPr lang="en-US" dirty="0" err="1"/>
              <a:t>találkozunk</a:t>
            </a:r>
            <a:r>
              <a:rPr lang="en-US" dirty="0"/>
              <a:t>, de </a:t>
            </a:r>
            <a:r>
              <a:rPr lang="en-US" dirty="0" err="1"/>
              <a:t>az</a:t>
            </a:r>
            <a:r>
              <a:rPr lang="en-US" dirty="0"/>
              <a:t> </a:t>
            </a:r>
            <a:r>
              <a:rPr lang="en-US" b="1" dirty="0" err="1"/>
              <a:t>okostelefon</a:t>
            </a:r>
            <a:r>
              <a:rPr lang="en-US" dirty="0" err="1"/>
              <a:t>oknál</a:t>
            </a:r>
            <a:r>
              <a:rPr lang="en-US" dirty="0"/>
              <a:t>, </a:t>
            </a:r>
            <a:r>
              <a:rPr lang="en-US" dirty="0" err="1"/>
              <a:t>okos</a:t>
            </a:r>
            <a:r>
              <a:rPr lang="en-US" dirty="0"/>
              <a:t> </a:t>
            </a:r>
            <a:r>
              <a:rPr lang="en-US" b="1" dirty="0"/>
              <a:t>TV</a:t>
            </a:r>
            <a:r>
              <a:rPr lang="en-US" dirty="0"/>
              <a:t>-</a:t>
            </a:r>
            <a:r>
              <a:rPr lang="en-US" dirty="0" err="1"/>
              <a:t>éknél</a:t>
            </a:r>
            <a:r>
              <a:rPr lang="en-US" dirty="0"/>
              <a:t>, </a:t>
            </a:r>
            <a:r>
              <a:rPr lang="en-US" b="1" dirty="0" err="1"/>
              <a:t>autó</a:t>
            </a:r>
            <a:r>
              <a:rPr lang="hu-HU" b="1" dirty="0"/>
              <a:t>k</a:t>
            </a:r>
            <a:r>
              <a:rPr lang="en-US" dirty="0"/>
              <a:t>ban, </a:t>
            </a:r>
            <a:r>
              <a:rPr lang="en-US" b="1" dirty="0" err="1"/>
              <a:t>repülőgép</a:t>
            </a:r>
            <a:r>
              <a:rPr lang="en-US" dirty="0" err="1"/>
              <a:t>eken</a:t>
            </a:r>
            <a:r>
              <a:rPr lang="hu-HU" dirty="0"/>
              <a:t>… </a:t>
            </a:r>
            <a:r>
              <a:rPr lang="hu-HU" dirty="0" err="1"/>
              <a:t>stb</a:t>
            </a:r>
            <a:r>
              <a:rPr lang="en-US" dirty="0"/>
              <a:t>.</a:t>
            </a:r>
          </a:p>
        </p:txBody>
      </p:sp>
      <p:pic>
        <p:nvPicPr>
          <p:cNvPr id="6" name="Kép 5" descr="A képen szöveg, monitor, elektronika, fekete látható&#10;&#10;Automatikusan generált leírás">
            <a:extLst>
              <a:ext uri="{FF2B5EF4-FFF2-40B4-BE49-F238E27FC236}">
                <a16:creationId xmlns:a16="http://schemas.microsoft.com/office/drawing/2014/main" id="{9C15630C-5711-4BAF-B3BD-97F4954A8900}"/>
              </a:ext>
            </a:extLst>
          </p:cNvPr>
          <p:cNvPicPr>
            <a:picLocks noChangeAspect="1"/>
          </p:cNvPicPr>
          <p:nvPr/>
        </p:nvPicPr>
        <p:blipFill>
          <a:blip r:embed="rId3"/>
          <a:stretch>
            <a:fillRect/>
          </a:stretch>
        </p:blipFill>
        <p:spPr>
          <a:xfrm>
            <a:off x="2817947" y="2588379"/>
            <a:ext cx="2959190" cy="2465991"/>
          </a:xfrm>
          <a:prstGeom prst="rect">
            <a:avLst/>
          </a:prstGeom>
        </p:spPr>
      </p:pic>
      <p:pic>
        <p:nvPicPr>
          <p:cNvPr id="9" name="Kép 8">
            <a:extLst>
              <a:ext uri="{FF2B5EF4-FFF2-40B4-BE49-F238E27FC236}">
                <a16:creationId xmlns:a16="http://schemas.microsoft.com/office/drawing/2014/main" id="{6C99A473-570D-499A-863E-10ECAF97016A}"/>
              </a:ext>
            </a:extLst>
          </p:cNvPr>
          <p:cNvPicPr>
            <a:picLocks noChangeAspect="1"/>
          </p:cNvPicPr>
          <p:nvPr/>
        </p:nvPicPr>
        <p:blipFill>
          <a:blip r:embed="rId4"/>
          <a:stretch>
            <a:fillRect/>
          </a:stretch>
        </p:blipFill>
        <p:spPr>
          <a:xfrm>
            <a:off x="623392" y="2563683"/>
            <a:ext cx="2008676" cy="1673896"/>
          </a:xfrm>
          <a:prstGeom prst="rect">
            <a:avLst/>
          </a:prstGeom>
        </p:spPr>
      </p:pic>
      <p:pic>
        <p:nvPicPr>
          <p:cNvPr id="11" name="Kép 10">
            <a:extLst>
              <a:ext uri="{FF2B5EF4-FFF2-40B4-BE49-F238E27FC236}">
                <a16:creationId xmlns:a16="http://schemas.microsoft.com/office/drawing/2014/main" id="{B7AC7D4F-9A3F-43E0-8972-71FC4043AEE8}"/>
              </a:ext>
            </a:extLst>
          </p:cNvPr>
          <p:cNvPicPr>
            <a:picLocks noChangeAspect="1"/>
          </p:cNvPicPr>
          <p:nvPr/>
        </p:nvPicPr>
        <p:blipFill>
          <a:blip r:embed="rId5"/>
          <a:stretch>
            <a:fillRect/>
          </a:stretch>
        </p:blipFill>
        <p:spPr>
          <a:xfrm>
            <a:off x="9468257" y="2466221"/>
            <a:ext cx="2286230" cy="1905191"/>
          </a:xfrm>
          <a:prstGeom prst="rect">
            <a:avLst/>
          </a:prstGeom>
        </p:spPr>
      </p:pic>
      <p:pic>
        <p:nvPicPr>
          <p:cNvPr id="13" name="Kép 12" descr="A képen szöveg, ülő, beltéri, monitor látható&#10;&#10;Automatikusan generált leírás">
            <a:extLst>
              <a:ext uri="{FF2B5EF4-FFF2-40B4-BE49-F238E27FC236}">
                <a16:creationId xmlns:a16="http://schemas.microsoft.com/office/drawing/2014/main" id="{05953F75-305C-4F86-9E28-50F65D4C3A54}"/>
              </a:ext>
            </a:extLst>
          </p:cNvPr>
          <p:cNvPicPr>
            <a:picLocks noChangeAspect="1"/>
          </p:cNvPicPr>
          <p:nvPr/>
        </p:nvPicPr>
        <p:blipFill>
          <a:blip r:embed="rId6"/>
          <a:stretch>
            <a:fillRect/>
          </a:stretch>
        </p:blipFill>
        <p:spPr>
          <a:xfrm>
            <a:off x="4035250" y="4275875"/>
            <a:ext cx="2708822" cy="2257352"/>
          </a:xfrm>
          <a:prstGeom prst="rect">
            <a:avLst/>
          </a:prstGeom>
        </p:spPr>
      </p:pic>
      <p:pic>
        <p:nvPicPr>
          <p:cNvPr id="15" name="Kép 14" descr="A képen szöveg, elektronika, fekete, megjelenítés látható&#10;&#10;Automatikusan generált leírás">
            <a:extLst>
              <a:ext uri="{FF2B5EF4-FFF2-40B4-BE49-F238E27FC236}">
                <a16:creationId xmlns:a16="http://schemas.microsoft.com/office/drawing/2014/main" id="{181634D7-591A-43FD-B82E-DABCE5B0CF83}"/>
              </a:ext>
            </a:extLst>
          </p:cNvPr>
          <p:cNvPicPr>
            <a:picLocks noChangeAspect="1"/>
          </p:cNvPicPr>
          <p:nvPr/>
        </p:nvPicPr>
        <p:blipFill>
          <a:blip r:embed="rId7"/>
          <a:stretch>
            <a:fillRect/>
          </a:stretch>
        </p:blipFill>
        <p:spPr>
          <a:xfrm>
            <a:off x="8496816" y="4733567"/>
            <a:ext cx="1942882" cy="1619068"/>
          </a:xfrm>
          <a:prstGeom prst="rect">
            <a:avLst/>
          </a:prstGeom>
        </p:spPr>
      </p:pic>
      <p:pic>
        <p:nvPicPr>
          <p:cNvPr id="19" name="Kép 18" descr="A képen szöveg, elektronika, megjelenítés, képernyőkép látható&#10;&#10;Automatikusan generált leírás">
            <a:extLst>
              <a:ext uri="{FF2B5EF4-FFF2-40B4-BE49-F238E27FC236}">
                <a16:creationId xmlns:a16="http://schemas.microsoft.com/office/drawing/2014/main" id="{401E6833-F09B-4367-963B-6439B7130534}"/>
              </a:ext>
            </a:extLst>
          </p:cNvPr>
          <p:cNvPicPr>
            <a:picLocks noChangeAspect="1"/>
          </p:cNvPicPr>
          <p:nvPr/>
        </p:nvPicPr>
        <p:blipFill>
          <a:blip r:embed="rId8"/>
          <a:stretch>
            <a:fillRect/>
          </a:stretch>
        </p:blipFill>
        <p:spPr>
          <a:xfrm>
            <a:off x="1371974" y="4187549"/>
            <a:ext cx="2159592" cy="1799660"/>
          </a:xfrm>
          <a:prstGeom prst="rect">
            <a:avLst/>
          </a:prstGeom>
        </p:spPr>
      </p:pic>
    </p:spTree>
    <p:extLst>
      <p:ext uri="{BB962C8B-B14F-4D97-AF65-F5344CB8AC3E}">
        <p14:creationId xmlns:p14="http://schemas.microsoft.com/office/powerpoint/2010/main" val="1864461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662447"/>
            <a:ext cx="5328000" cy="4286833"/>
          </a:xfrm>
        </p:spPr>
        <p:txBody>
          <a:bodyPr>
            <a:normAutofit/>
          </a:bodyPr>
          <a:lstStyle/>
          <a:p>
            <a:pPr lvl="2"/>
            <a:r>
              <a:rPr lang="hu-HU" dirty="0"/>
              <a:t>A gép hardverelemeinek kezelése, működtetése</a:t>
            </a:r>
          </a:p>
          <a:p>
            <a:pPr lvl="2"/>
            <a:r>
              <a:rPr lang="hu-HU" dirty="0"/>
              <a:t>Alkalmazások futtatása</a:t>
            </a:r>
          </a:p>
          <a:p>
            <a:pPr lvl="2"/>
            <a:r>
              <a:rPr lang="hu-HU" dirty="0"/>
              <a:t>A feldolgozás ütemezése, az erőforrások megosztása</a:t>
            </a:r>
          </a:p>
          <a:p>
            <a:pPr lvl="2"/>
            <a:r>
              <a:rPr lang="hu-HU" dirty="0"/>
              <a:t>Az adatok kezelése, átvitele</a:t>
            </a:r>
          </a:p>
          <a:p>
            <a:pPr lvl="2"/>
            <a:r>
              <a:rPr lang="hu-HU" dirty="0"/>
              <a:t>programok, adatok biztonságos tárolása</a:t>
            </a:r>
          </a:p>
          <a:p>
            <a:pPr lvl="2"/>
            <a:r>
              <a:rPr lang="hu-HU" dirty="0"/>
              <a:t>Működési zavarok jelzése, kezelése</a:t>
            </a:r>
          </a:p>
          <a:p>
            <a:pPr lvl="2"/>
            <a:r>
              <a:rPr lang="hu-HU" dirty="0"/>
              <a:t>Hálózatok kezelése</a:t>
            </a:r>
          </a:p>
          <a:p>
            <a:pPr lvl="2"/>
            <a:endParaRPr lang="hu-HU" dirty="0"/>
          </a:p>
          <a:p>
            <a:pPr lvl="2"/>
            <a:endParaRPr lang="hu-HU" dirty="0"/>
          </a:p>
          <a:p>
            <a:pPr marL="0" lvl="2" indent="0" algn="r">
              <a:buNone/>
            </a:pPr>
            <a:r>
              <a:rPr lang="hu-HU" b="1" dirty="0"/>
              <a:t>A számítógép elvi felépítése:</a:t>
            </a:r>
          </a:p>
        </p:txBody>
      </p:sp>
      <p:pic>
        <p:nvPicPr>
          <p:cNvPr id="6" name="Kép 5">
            <a:extLst>
              <a:ext uri="{FF2B5EF4-FFF2-40B4-BE49-F238E27FC236}">
                <a16:creationId xmlns:a16="http://schemas.microsoft.com/office/drawing/2014/main" id="{4B29CBF7-6129-45E4-937E-3A7DCABA9359}"/>
              </a:ext>
            </a:extLst>
          </p:cNvPr>
          <p:cNvPicPr>
            <a:picLocks noChangeAspect="1"/>
          </p:cNvPicPr>
          <p:nvPr/>
        </p:nvPicPr>
        <p:blipFill>
          <a:blip r:embed="rId2"/>
          <a:stretch>
            <a:fillRect/>
          </a:stretch>
        </p:blipFill>
        <p:spPr>
          <a:xfrm>
            <a:off x="6240000" y="1948306"/>
            <a:ext cx="5328000" cy="3822840"/>
          </a:xfrm>
          <a:prstGeom prst="rect">
            <a:avLst/>
          </a:prstGeom>
          <a:noFill/>
        </p:spPr>
      </p:pic>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endParaRPr kumimoji="0" lang="en-US" b="0" i="0" u="none" strike="noStrike" kern="900" cap="none" spc="0" normalizeH="0" baseline="0" noProof="0" dirty="0">
              <a:ln>
                <a:noFill/>
              </a:ln>
              <a:effectLst/>
              <a:uLnTx/>
              <a:uFillTx/>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32</a:t>
            </a:fld>
            <a:endParaRPr kumimoji="0" lang="en-US" b="0" i="0" u="none" strike="noStrike" kern="1200" cap="none" spc="0" normalizeH="0" baseline="0" noProof="0">
              <a:ln>
                <a:noFill/>
              </a:ln>
              <a:effectLst/>
              <a:uLnTx/>
              <a:uFillTx/>
            </a:endParaRPr>
          </a:p>
        </p:txBody>
      </p:sp>
      <p:sp>
        <p:nvSpPr>
          <p:cNvPr id="9" name="Titel 1">
            <a:extLst>
              <a:ext uri="{FF2B5EF4-FFF2-40B4-BE49-F238E27FC236}">
                <a16:creationId xmlns:a16="http://schemas.microsoft.com/office/drawing/2014/main" id="{947F04F7-7E75-4A87-9A36-B41565F26E00}"/>
              </a:ext>
            </a:extLst>
          </p:cNvPr>
          <p:cNvSpPr>
            <a:spLocks noGrp="1"/>
          </p:cNvSpPr>
          <p:nvPr>
            <p:ph type="title"/>
          </p:nvPr>
        </p:nvSpPr>
        <p:spPr bwMode="black">
          <a:xfrm>
            <a:off x="624000" y="332656"/>
            <a:ext cx="10944000" cy="1008112"/>
          </a:xfrm>
        </p:spPr>
        <p:txBody>
          <a:bodyPr anchor="t">
            <a:normAutofit fontScale="90000"/>
          </a:bodyPr>
          <a:lstStyle/>
          <a:p>
            <a:pPr>
              <a:lnSpc>
                <a:spcPct val="100000"/>
              </a:lnSpc>
            </a:pPr>
            <a:r>
              <a:rPr lang="hu-HU" sz="4400" dirty="0"/>
              <a:t>Az operációs rendszer</a:t>
            </a:r>
            <a:br>
              <a:rPr lang="hu-HU" dirty="0"/>
            </a:br>
            <a:r>
              <a:rPr lang="hu-HU" sz="2000" dirty="0"/>
              <a:t>     </a:t>
            </a:r>
            <a:r>
              <a:rPr lang="hu-HU" sz="2700" dirty="0"/>
              <a:t>- Feladatai</a:t>
            </a:r>
            <a:endParaRPr lang="en-US" sz="2700" dirty="0"/>
          </a:p>
        </p:txBody>
      </p:sp>
    </p:spTree>
    <p:extLst>
      <p:ext uri="{BB962C8B-B14F-4D97-AF65-F5344CB8AC3E}">
        <p14:creationId xmlns:p14="http://schemas.microsoft.com/office/powerpoint/2010/main" val="3869844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US" dirty="0"/>
              <a:t>Az </a:t>
            </a:r>
            <a:r>
              <a:rPr lang="en-US" dirty="0" err="1"/>
              <a:t>operációs</a:t>
            </a:r>
            <a:r>
              <a:rPr lang="en-US" dirty="0"/>
              <a:t> </a:t>
            </a:r>
            <a:r>
              <a:rPr lang="en-US" dirty="0" err="1"/>
              <a:t>rendszer</a:t>
            </a:r>
            <a:r>
              <a:rPr lang="en-US" dirty="0"/>
              <a:t> f</a:t>
            </a:r>
            <a:r>
              <a:rPr lang="hu-HU" dirty="0"/>
              <a:t>eladatai</a:t>
            </a:r>
            <a:endParaRPr lang="en-US" dirty="0"/>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10"/>
          </p:nvPr>
        </p:nvSpPr>
        <p:spPr bwMode="black"/>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900" cap="none" spc="0" normalizeH="0" baseline="0" noProof="0">
                <a:ln>
                  <a:noFill/>
                </a:ln>
                <a:solidFill>
                  <a:prstClr val="black"/>
                </a:solidFill>
                <a:effectLst/>
                <a:uLnTx/>
                <a:uFillTx/>
                <a:latin typeface="TeleNeo Office"/>
                <a:ea typeface="+mn-ea"/>
                <a:cs typeface="+mn-cs"/>
              </a:rPr>
              <a:t>public | Barizs Dániel | Operációs rendszerek| 2022. 10. 19, 26</a:t>
            </a:r>
            <a:endParaRPr kumimoji="0" lang="en-US" sz="900" b="0" i="0" u="none" strike="noStrike" kern="900" cap="none" spc="0" normalizeH="0" baseline="0" noProof="0" dirty="0">
              <a:ln>
                <a:noFill/>
              </a:ln>
              <a:solidFill>
                <a:prstClr val="black"/>
              </a:solidFill>
              <a:effectLst/>
              <a:uLnTx/>
              <a:uFillTx/>
              <a:latin typeface="TeleNeo Office"/>
              <a:ea typeface="+mn-ea"/>
              <a:cs typeface="+mn-cs"/>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72816"/>
            <a:ext cx="10943392" cy="4464240"/>
          </a:xfrm>
        </p:spPr>
        <p:txBody>
          <a:bodyPr numCol="2"/>
          <a:lstStyle/>
          <a:p>
            <a:pPr marL="0" lvl="2" indent="0">
              <a:spcAft>
                <a:spcPts val="0"/>
              </a:spcAft>
              <a:buNone/>
            </a:pPr>
            <a:r>
              <a:rPr lang="hu-HU" b="1" dirty="0">
                <a:solidFill>
                  <a:srgbClr val="000000"/>
                </a:solidFill>
                <a:latin typeface="Times New Roman" panose="02020603050405020304" pitchFamily="18" charset="0"/>
              </a:rPr>
              <a:t>Az operációs rendszerek eszközei, feladatai:</a:t>
            </a:r>
          </a:p>
          <a:p>
            <a:pPr marL="0" lvl="2" indent="0">
              <a:spcAft>
                <a:spcPts val="0"/>
              </a:spcAft>
              <a:buNone/>
            </a:pPr>
            <a:endParaRPr lang="hu-HU" b="1" dirty="0">
              <a:solidFill>
                <a:srgbClr val="000000"/>
              </a:solidFill>
              <a:latin typeface="Times New Roman" panose="02020603050405020304" pitchFamily="18" charset="0"/>
            </a:endParaRPr>
          </a:p>
          <a:p>
            <a:pPr lvl="2">
              <a:spcAft>
                <a:spcPts val="0"/>
              </a:spcAft>
            </a:pPr>
            <a:r>
              <a:rPr lang="hu-HU" u="sng" dirty="0">
                <a:solidFill>
                  <a:srgbClr val="000000"/>
                </a:solidFill>
                <a:latin typeface="Times New Roman" panose="02020603050405020304" pitchFamily="18" charset="0"/>
              </a:rPr>
              <a:t>Eszközkezelők (</a:t>
            </a:r>
            <a:r>
              <a:rPr lang="hu-HU" u="sng" dirty="0" err="1">
                <a:solidFill>
                  <a:srgbClr val="000000"/>
                </a:solidFill>
                <a:latin typeface="Times New Roman" panose="02020603050405020304" pitchFamily="18" charset="0"/>
              </a:rPr>
              <a:t>Device</a:t>
            </a:r>
            <a:r>
              <a:rPr lang="hu-HU" u="sng" dirty="0">
                <a:solidFill>
                  <a:srgbClr val="000000"/>
                </a:solidFill>
                <a:latin typeface="Times New Roman" panose="02020603050405020304" pitchFamily="18" charset="0"/>
              </a:rPr>
              <a:t> </a:t>
            </a:r>
            <a:r>
              <a:rPr lang="hu-HU" u="sng" dirty="0" err="1">
                <a:solidFill>
                  <a:srgbClr val="000000"/>
                </a:solidFill>
                <a:latin typeface="Times New Roman" panose="02020603050405020304" pitchFamily="18" charset="0"/>
              </a:rPr>
              <a:t>Drivers</a:t>
            </a:r>
            <a:r>
              <a:rPr lang="hu-HU" u="sng" dirty="0">
                <a:solidFill>
                  <a:srgbClr val="000000"/>
                </a:solidFill>
                <a:latin typeface="Times New Roman" panose="02020603050405020304" pitchFamily="18" charset="0"/>
              </a:rPr>
              <a:t>)</a:t>
            </a:r>
          </a:p>
          <a:p>
            <a:pPr marL="0" lvl="2" indent="182563">
              <a:spcAft>
                <a:spcPts val="0"/>
              </a:spcAft>
              <a:buNone/>
            </a:pPr>
            <a:r>
              <a:rPr lang="hu-HU" dirty="0">
                <a:solidFill>
                  <a:srgbClr val="000000"/>
                </a:solidFill>
                <a:latin typeface="Times New Roman" panose="02020603050405020304" pitchFamily="18" charset="0"/>
              </a:rPr>
              <a:t>Egységes kezelői felület a különböző perifériáknak</a:t>
            </a:r>
          </a:p>
          <a:p>
            <a:pPr marL="0" lvl="2" indent="182563">
              <a:spcAft>
                <a:spcPts val="0"/>
              </a:spcAft>
              <a:buNone/>
            </a:pPr>
            <a:endParaRPr lang="hu-HU" dirty="0">
              <a:solidFill>
                <a:srgbClr val="000000"/>
              </a:solidFill>
              <a:latin typeface="Times New Roman" panose="02020603050405020304" pitchFamily="18" charset="0"/>
            </a:endParaRPr>
          </a:p>
          <a:p>
            <a:pPr lvl="2">
              <a:spcAft>
                <a:spcPts val="0"/>
              </a:spcAft>
            </a:pPr>
            <a:r>
              <a:rPr lang="hu-HU" u="sng" dirty="0">
                <a:solidFill>
                  <a:srgbClr val="000000"/>
                </a:solidFill>
                <a:latin typeface="Times New Roman" panose="02020603050405020304" pitchFamily="18" charset="0"/>
              </a:rPr>
              <a:t>Megszakításkezelés (</a:t>
            </a:r>
            <a:r>
              <a:rPr lang="hu-HU" u="sng" dirty="0" err="1">
                <a:solidFill>
                  <a:srgbClr val="000000"/>
                </a:solidFill>
                <a:latin typeface="Times New Roman" panose="02020603050405020304" pitchFamily="18" charset="0"/>
              </a:rPr>
              <a:t>Interrupt</a:t>
            </a:r>
            <a:r>
              <a:rPr lang="hu-HU" u="sng" dirty="0">
                <a:solidFill>
                  <a:srgbClr val="000000"/>
                </a:solidFill>
                <a:latin typeface="Times New Roman" panose="02020603050405020304" pitchFamily="18" charset="0"/>
              </a:rPr>
              <a:t> </a:t>
            </a:r>
            <a:r>
              <a:rPr lang="hu-HU" u="sng" dirty="0" err="1">
                <a:solidFill>
                  <a:srgbClr val="000000"/>
                </a:solidFill>
                <a:latin typeface="Times New Roman" panose="02020603050405020304" pitchFamily="18" charset="0"/>
              </a:rPr>
              <a:t>Handling</a:t>
            </a:r>
            <a:r>
              <a:rPr lang="hu-HU" u="sng" dirty="0">
                <a:solidFill>
                  <a:srgbClr val="000000"/>
                </a:solidFill>
                <a:latin typeface="Times New Roman" panose="02020603050405020304" pitchFamily="18" charset="0"/>
              </a:rPr>
              <a:t>)</a:t>
            </a:r>
          </a:p>
          <a:p>
            <a:pPr marL="0" lvl="2" indent="182563">
              <a:spcAft>
                <a:spcPts val="0"/>
              </a:spcAft>
              <a:buNone/>
            </a:pPr>
            <a:r>
              <a:rPr lang="hu-HU" dirty="0">
                <a:solidFill>
                  <a:srgbClr val="000000"/>
                </a:solidFill>
                <a:latin typeface="Times New Roman" panose="02020603050405020304" pitchFamily="18" charset="0"/>
              </a:rPr>
              <a:t>A perifériák igényeinek kielégítésre</a:t>
            </a:r>
          </a:p>
          <a:p>
            <a:pPr marL="0" lvl="2" indent="182563">
              <a:spcAft>
                <a:spcPts val="0"/>
              </a:spcAft>
              <a:buNone/>
            </a:pPr>
            <a:endParaRPr lang="hu-HU" dirty="0">
              <a:solidFill>
                <a:srgbClr val="000000"/>
              </a:solidFill>
              <a:latin typeface="Times New Roman" panose="02020603050405020304" pitchFamily="18" charset="0"/>
            </a:endParaRPr>
          </a:p>
          <a:p>
            <a:pPr lvl="2">
              <a:spcAft>
                <a:spcPts val="0"/>
              </a:spcAft>
            </a:pPr>
            <a:r>
              <a:rPr lang="hu-HU" u="sng" dirty="0">
                <a:solidFill>
                  <a:srgbClr val="000000"/>
                </a:solidFill>
                <a:latin typeface="Times New Roman" panose="02020603050405020304" pitchFamily="18" charset="0"/>
              </a:rPr>
              <a:t>Rendszerhívás, válasz (System </a:t>
            </a:r>
            <a:r>
              <a:rPr lang="hu-HU" u="sng" dirty="0" err="1">
                <a:solidFill>
                  <a:srgbClr val="000000"/>
                </a:solidFill>
                <a:latin typeface="Times New Roman" panose="02020603050405020304" pitchFamily="18" charset="0"/>
              </a:rPr>
              <a:t>Call</a:t>
            </a:r>
            <a:r>
              <a:rPr lang="hu-HU" u="sng" dirty="0">
                <a:solidFill>
                  <a:srgbClr val="000000"/>
                </a:solidFill>
                <a:latin typeface="Times New Roman" panose="02020603050405020304" pitchFamily="18" charset="0"/>
              </a:rPr>
              <a:t>, </a:t>
            </a:r>
            <a:r>
              <a:rPr lang="hu-HU" u="sng" dirty="0" err="1">
                <a:solidFill>
                  <a:srgbClr val="000000"/>
                </a:solidFill>
                <a:latin typeface="Times New Roman" panose="02020603050405020304" pitchFamily="18" charset="0"/>
              </a:rPr>
              <a:t>Reply</a:t>
            </a:r>
            <a:r>
              <a:rPr lang="hu-HU" u="sng" dirty="0">
                <a:solidFill>
                  <a:srgbClr val="000000"/>
                </a:solidFill>
                <a:latin typeface="Times New Roman" panose="02020603050405020304" pitchFamily="18" charset="0"/>
              </a:rPr>
              <a:t>)</a:t>
            </a:r>
          </a:p>
          <a:p>
            <a:pPr marL="182563" lvl="2" indent="0">
              <a:spcAft>
                <a:spcPts val="0"/>
              </a:spcAft>
              <a:buNone/>
            </a:pPr>
            <a:r>
              <a:rPr lang="hu-HU" dirty="0">
                <a:solidFill>
                  <a:srgbClr val="000000"/>
                </a:solidFill>
                <a:latin typeface="Times New Roman" panose="02020603050405020304" pitchFamily="18" charset="0"/>
              </a:rPr>
              <a:t>felhasználói alkalmazások erőforrás igénylésének kiszolgálása (programok futtatása, szervezése)</a:t>
            </a:r>
          </a:p>
          <a:p>
            <a:pPr marL="182563" lvl="2" indent="0">
              <a:spcAft>
                <a:spcPts val="0"/>
              </a:spcAft>
              <a:buNone/>
            </a:pPr>
            <a:endParaRPr lang="hu-HU" dirty="0">
              <a:solidFill>
                <a:srgbClr val="000000"/>
              </a:solidFill>
              <a:latin typeface="Times New Roman" panose="02020603050405020304" pitchFamily="18" charset="0"/>
            </a:endParaRPr>
          </a:p>
          <a:p>
            <a:pPr lvl="2">
              <a:spcAft>
                <a:spcPts val="0"/>
              </a:spcAft>
            </a:pPr>
            <a:r>
              <a:rPr lang="hu-HU" u="sng" dirty="0">
                <a:solidFill>
                  <a:srgbClr val="000000"/>
                </a:solidFill>
                <a:latin typeface="Times New Roman" panose="02020603050405020304" pitchFamily="18" charset="0"/>
              </a:rPr>
              <a:t>Erőforrás kezelés (</a:t>
            </a:r>
            <a:r>
              <a:rPr lang="hu-HU" u="sng" dirty="0" err="1">
                <a:solidFill>
                  <a:srgbClr val="000000"/>
                </a:solidFill>
                <a:latin typeface="Times New Roman" panose="02020603050405020304" pitchFamily="18" charset="0"/>
              </a:rPr>
              <a:t>Resource</a:t>
            </a:r>
            <a:r>
              <a:rPr lang="hu-HU" u="sng" dirty="0">
                <a:solidFill>
                  <a:srgbClr val="000000"/>
                </a:solidFill>
                <a:latin typeface="Times New Roman" panose="02020603050405020304" pitchFamily="18" charset="0"/>
              </a:rPr>
              <a:t> Management)</a:t>
            </a:r>
          </a:p>
          <a:p>
            <a:pPr marL="0" lvl="2" indent="182563">
              <a:spcAft>
                <a:spcPts val="0"/>
              </a:spcAft>
              <a:buNone/>
            </a:pPr>
            <a:r>
              <a:rPr lang="hu-HU" dirty="0">
                <a:solidFill>
                  <a:srgbClr val="000000"/>
                </a:solidFill>
                <a:latin typeface="Times New Roman" panose="02020603050405020304" pitchFamily="18" charset="0"/>
              </a:rPr>
              <a:t>közös eszközhasználat megelőzése illetve konfliktus</a:t>
            </a:r>
          </a:p>
          <a:p>
            <a:pPr marL="0" lvl="2" indent="182563">
              <a:spcAft>
                <a:spcPts val="0"/>
              </a:spcAft>
              <a:buNone/>
            </a:pPr>
            <a:r>
              <a:rPr lang="hu-HU" dirty="0">
                <a:solidFill>
                  <a:srgbClr val="000000"/>
                </a:solidFill>
                <a:latin typeface="Times New Roman" panose="02020603050405020304" pitchFamily="18" charset="0"/>
              </a:rPr>
              <a:t>feloldása</a:t>
            </a:r>
          </a:p>
          <a:p>
            <a:pPr marL="0" lvl="2" indent="182563">
              <a:spcAft>
                <a:spcPts val="0"/>
              </a:spcAft>
              <a:buNone/>
            </a:pPr>
            <a:endParaRPr lang="hu-HU" dirty="0">
              <a:solidFill>
                <a:srgbClr val="000000"/>
              </a:solidFill>
              <a:latin typeface="Times New Roman" panose="02020603050405020304" pitchFamily="18" charset="0"/>
            </a:endParaRPr>
          </a:p>
          <a:p>
            <a:pPr lvl="2">
              <a:spcAft>
                <a:spcPts val="0"/>
              </a:spcAft>
            </a:pPr>
            <a:r>
              <a:rPr lang="hu-HU" u="sng" dirty="0">
                <a:solidFill>
                  <a:srgbClr val="000000"/>
                </a:solidFill>
                <a:latin typeface="Times New Roman" panose="02020603050405020304" pitchFamily="18" charset="0"/>
              </a:rPr>
              <a:t>Processzor ütemezés (CPU </a:t>
            </a:r>
            <a:r>
              <a:rPr lang="hu-HU" u="sng" dirty="0" err="1">
                <a:solidFill>
                  <a:srgbClr val="000000"/>
                </a:solidFill>
                <a:latin typeface="Times New Roman" panose="02020603050405020304" pitchFamily="18" charset="0"/>
              </a:rPr>
              <a:t>Shceduling</a:t>
            </a:r>
            <a:r>
              <a:rPr lang="hu-HU" u="sng" dirty="0">
                <a:solidFill>
                  <a:srgbClr val="000000"/>
                </a:solidFill>
                <a:latin typeface="Times New Roman" panose="02020603050405020304" pitchFamily="18" charset="0"/>
              </a:rPr>
              <a:t>)</a:t>
            </a:r>
          </a:p>
          <a:p>
            <a:pPr marL="182563" lvl="2" indent="0">
              <a:spcAft>
                <a:spcPts val="0"/>
              </a:spcAft>
              <a:buNone/>
            </a:pPr>
            <a:r>
              <a:rPr lang="hu-HU" dirty="0">
                <a:solidFill>
                  <a:srgbClr val="000000"/>
                </a:solidFill>
                <a:latin typeface="Times New Roman" panose="02020603050405020304" pitchFamily="18" charset="0"/>
              </a:rPr>
              <a:t>- a várakozó munkák közötti processzoridő kiosztása valamilyen stratégia alapján </a:t>
            </a:r>
          </a:p>
          <a:p>
            <a:pPr marL="182563" lvl="2" indent="0">
              <a:spcAft>
                <a:spcPts val="0"/>
              </a:spcAft>
              <a:buNone/>
            </a:pPr>
            <a:r>
              <a:rPr lang="hu-HU" dirty="0">
                <a:solidFill>
                  <a:srgbClr val="000000"/>
                </a:solidFill>
                <a:latin typeface="Times New Roman" panose="02020603050405020304" pitchFamily="18" charset="0"/>
              </a:rPr>
              <a:t>- munkák közötti átkapcsolás</a:t>
            </a:r>
          </a:p>
          <a:p>
            <a:pPr marL="182563" lvl="2" indent="0">
              <a:spcAft>
                <a:spcPts val="0"/>
              </a:spcAft>
              <a:buNone/>
            </a:pPr>
            <a:endParaRPr lang="hu-HU" dirty="0">
              <a:solidFill>
                <a:srgbClr val="000000"/>
              </a:solidFill>
              <a:latin typeface="Times New Roman" panose="02020603050405020304" pitchFamily="18" charset="0"/>
            </a:endParaRPr>
          </a:p>
          <a:p>
            <a:pPr lvl="2">
              <a:spcAft>
                <a:spcPts val="0"/>
              </a:spcAft>
            </a:pPr>
            <a:r>
              <a:rPr lang="hu-HU" u="sng" dirty="0">
                <a:solidFill>
                  <a:srgbClr val="000000"/>
                </a:solidFill>
                <a:latin typeface="Times New Roman" panose="02020603050405020304" pitchFamily="18" charset="0"/>
              </a:rPr>
              <a:t>Memóriakezelés (</a:t>
            </a:r>
            <a:r>
              <a:rPr lang="hu-HU" u="sng" dirty="0" err="1">
                <a:solidFill>
                  <a:srgbClr val="000000"/>
                </a:solidFill>
                <a:latin typeface="Times New Roman" panose="02020603050405020304" pitchFamily="18" charset="0"/>
              </a:rPr>
              <a:t>Memory</a:t>
            </a:r>
            <a:r>
              <a:rPr lang="hu-HU" u="sng" dirty="0">
                <a:solidFill>
                  <a:srgbClr val="000000"/>
                </a:solidFill>
                <a:latin typeface="Times New Roman" panose="02020603050405020304" pitchFamily="18" charset="0"/>
              </a:rPr>
              <a:t> Management)</a:t>
            </a:r>
          </a:p>
          <a:p>
            <a:pPr marL="0" lvl="2" indent="182563">
              <a:spcAft>
                <a:spcPts val="0"/>
              </a:spcAft>
              <a:buNone/>
            </a:pPr>
            <a:r>
              <a:rPr lang="hu-HU" dirty="0">
                <a:solidFill>
                  <a:srgbClr val="000000"/>
                </a:solidFill>
                <a:latin typeface="Times New Roman" panose="02020603050405020304" pitchFamily="18" charset="0"/>
              </a:rPr>
              <a:t>memóriaterület felosztása a munkák között</a:t>
            </a:r>
          </a:p>
          <a:p>
            <a:pPr marL="0" lvl="2" indent="182563">
              <a:spcAft>
                <a:spcPts val="0"/>
              </a:spcAft>
              <a:buNone/>
            </a:pPr>
            <a:endParaRPr lang="hu-HU" dirty="0">
              <a:solidFill>
                <a:srgbClr val="000000"/>
              </a:solidFill>
              <a:latin typeface="Times New Roman" panose="02020603050405020304" pitchFamily="18" charset="0"/>
            </a:endParaRPr>
          </a:p>
          <a:p>
            <a:pPr lvl="2">
              <a:spcAft>
                <a:spcPts val="0"/>
              </a:spcAft>
            </a:pPr>
            <a:r>
              <a:rPr lang="hu-HU" u="sng" dirty="0">
                <a:solidFill>
                  <a:srgbClr val="000000"/>
                </a:solidFill>
                <a:latin typeface="Times New Roman" panose="02020603050405020304" pitchFamily="18" charset="0"/>
              </a:rPr>
              <a:t>Állomány- és lemezkezelés (File and </a:t>
            </a:r>
            <a:r>
              <a:rPr lang="hu-HU" u="sng" dirty="0" err="1">
                <a:solidFill>
                  <a:srgbClr val="000000"/>
                </a:solidFill>
                <a:latin typeface="Times New Roman" panose="02020603050405020304" pitchFamily="18" charset="0"/>
              </a:rPr>
              <a:t>Disk</a:t>
            </a:r>
            <a:r>
              <a:rPr lang="hu-HU" u="sng" dirty="0">
                <a:solidFill>
                  <a:srgbClr val="000000"/>
                </a:solidFill>
                <a:latin typeface="Times New Roman" panose="02020603050405020304" pitchFamily="18" charset="0"/>
              </a:rPr>
              <a:t> Management) </a:t>
            </a:r>
            <a:r>
              <a:rPr lang="hu-HU" dirty="0">
                <a:solidFill>
                  <a:srgbClr val="000000"/>
                </a:solidFill>
                <a:latin typeface="Times New Roman" panose="02020603050405020304" pitchFamily="18" charset="0"/>
              </a:rPr>
              <a:t>rendszerezés, nyilvántartás</a:t>
            </a:r>
          </a:p>
          <a:p>
            <a:pPr lvl="2">
              <a:spcAft>
                <a:spcPts val="0"/>
              </a:spcAft>
            </a:pPr>
            <a:endParaRPr lang="hu-HU" dirty="0">
              <a:solidFill>
                <a:srgbClr val="000000"/>
              </a:solidFill>
              <a:latin typeface="Times New Roman" panose="02020603050405020304" pitchFamily="18" charset="0"/>
            </a:endParaRPr>
          </a:p>
          <a:p>
            <a:pPr lvl="2">
              <a:spcAft>
                <a:spcPts val="0"/>
              </a:spcAft>
            </a:pPr>
            <a:r>
              <a:rPr lang="hu-HU" u="sng" dirty="0">
                <a:solidFill>
                  <a:srgbClr val="000000"/>
                </a:solidFill>
                <a:latin typeface="Times New Roman" panose="02020603050405020304" pitchFamily="18" charset="0"/>
              </a:rPr>
              <a:t>Felhasználói felület (</a:t>
            </a:r>
            <a:r>
              <a:rPr lang="hu-HU" u="sng" dirty="0" err="1">
                <a:solidFill>
                  <a:srgbClr val="000000"/>
                </a:solidFill>
                <a:latin typeface="Times New Roman" panose="02020603050405020304" pitchFamily="18" charset="0"/>
              </a:rPr>
              <a:t>User</a:t>
            </a:r>
            <a:r>
              <a:rPr lang="hu-HU" u="sng" dirty="0">
                <a:solidFill>
                  <a:srgbClr val="000000"/>
                </a:solidFill>
                <a:latin typeface="Times New Roman" panose="02020603050405020304" pitchFamily="18" charset="0"/>
              </a:rPr>
              <a:t> </a:t>
            </a:r>
            <a:r>
              <a:rPr lang="hu-HU" u="sng" dirty="0" err="1">
                <a:solidFill>
                  <a:srgbClr val="000000"/>
                </a:solidFill>
                <a:latin typeface="Times New Roman" panose="02020603050405020304" pitchFamily="18" charset="0"/>
              </a:rPr>
              <a:t>Interface</a:t>
            </a:r>
            <a:r>
              <a:rPr lang="hu-HU" u="sng" dirty="0">
                <a:solidFill>
                  <a:srgbClr val="000000"/>
                </a:solidFill>
                <a:latin typeface="Times New Roman" panose="02020603050405020304" pitchFamily="18" charset="0"/>
              </a:rPr>
              <a:t>)</a:t>
            </a:r>
          </a:p>
          <a:p>
            <a:pPr marL="0" lvl="2" indent="182563">
              <a:spcAft>
                <a:spcPts val="0"/>
              </a:spcAft>
              <a:buNone/>
            </a:pPr>
            <a:r>
              <a:rPr lang="hu-HU" dirty="0">
                <a:solidFill>
                  <a:srgbClr val="000000"/>
                </a:solidFill>
                <a:latin typeface="Times New Roman" panose="02020603050405020304" pitchFamily="18" charset="0"/>
              </a:rPr>
              <a:t>kommunikáció biztosítása a felhasználóval</a:t>
            </a:r>
          </a:p>
          <a:p>
            <a:pPr marL="0" lvl="2" indent="182563">
              <a:spcAft>
                <a:spcPts val="0"/>
              </a:spcAft>
              <a:buNone/>
            </a:pPr>
            <a:endParaRPr lang="hu-HU" dirty="0">
              <a:solidFill>
                <a:srgbClr val="000000"/>
              </a:solidFill>
              <a:latin typeface="Times New Roman" panose="02020603050405020304" pitchFamily="18" charset="0"/>
            </a:endParaRPr>
          </a:p>
          <a:p>
            <a:pPr lvl="2">
              <a:spcAft>
                <a:spcPts val="0"/>
              </a:spcAft>
            </a:pPr>
            <a:r>
              <a:rPr lang="hu-HU" u="sng" dirty="0">
                <a:solidFill>
                  <a:srgbClr val="000000"/>
                </a:solidFill>
                <a:latin typeface="Times New Roman" panose="02020603050405020304" pitchFamily="18" charset="0"/>
              </a:rPr>
              <a:t>Hálózatkezelés (Net Management)</a:t>
            </a:r>
            <a:endParaRPr lang="hu-HU" b="0" i="0" u="sng"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93671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en-US" dirty="0"/>
              <a:t>Az </a:t>
            </a:r>
            <a:r>
              <a:rPr lang="en-US" dirty="0" err="1"/>
              <a:t>operációs</a:t>
            </a:r>
            <a:r>
              <a:rPr lang="en-US" dirty="0"/>
              <a:t> </a:t>
            </a:r>
            <a:r>
              <a:rPr lang="en-US" dirty="0" err="1"/>
              <a:t>rendszer</a:t>
            </a:r>
            <a:endParaRPr lang="en-US"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3"/>
            <a:ext cx="6624128" cy="4752000"/>
          </a:xfrm>
        </p:spPr>
        <p:txBody>
          <a:bodyPr numCol="1">
            <a:noAutofit/>
          </a:bodyPr>
          <a:lstStyle/>
          <a:p>
            <a:pPr marL="0" lvl="2" indent="0">
              <a:lnSpc>
                <a:spcPct val="90000"/>
              </a:lnSpc>
              <a:buNone/>
            </a:pPr>
            <a:r>
              <a:rPr lang="hu-HU" dirty="0"/>
              <a:t>A számítógép architektúrában az</a:t>
            </a:r>
          </a:p>
          <a:p>
            <a:pPr marL="0" lvl="2" indent="0">
              <a:lnSpc>
                <a:spcPct val="90000"/>
              </a:lnSpc>
              <a:buNone/>
            </a:pPr>
            <a:r>
              <a:rPr lang="hu-HU" dirty="0"/>
              <a:t>OS –</a:t>
            </a:r>
            <a:r>
              <a:rPr lang="hu-HU" dirty="0" err="1"/>
              <a:t>nek</a:t>
            </a:r>
            <a:r>
              <a:rPr lang="hu-HU" dirty="0"/>
              <a:t>  2 fő célja van:</a:t>
            </a:r>
          </a:p>
          <a:p>
            <a:pPr marL="0" lvl="2" indent="0">
              <a:lnSpc>
                <a:spcPct val="90000"/>
              </a:lnSpc>
              <a:buNone/>
            </a:pPr>
            <a:r>
              <a:rPr lang="hu-HU" dirty="0"/>
              <a:t>– kényelmet biztosít,</a:t>
            </a:r>
          </a:p>
          <a:p>
            <a:pPr marL="0" lvl="2" indent="0">
              <a:lnSpc>
                <a:spcPct val="90000"/>
              </a:lnSpc>
              <a:buNone/>
            </a:pPr>
            <a:r>
              <a:rPr lang="hu-HU" dirty="0"/>
              <a:t>– hatékonyságot, védelmet biztosít.</a:t>
            </a:r>
          </a:p>
          <a:p>
            <a:pPr marL="0" lvl="2" indent="0">
              <a:lnSpc>
                <a:spcPct val="90000"/>
              </a:lnSpc>
              <a:buNone/>
            </a:pPr>
            <a:r>
              <a:rPr lang="hu-HU" dirty="0"/>
              <a:t>   • Elválasztja az alkalmazásokat a hardvertől</a:t>
            </a:r>
          </a:p>
          <a:p>
            <a:pPr marL="0" lvl="2" indent="0">
              <a:lnSpc>
                <a:spcPct val="90000"/>
              </a:lnSpc>
              <a:buNone/>
            </a:pPr>
            <a:endParaRPr lang="hu-HU" dirty="0"/>
          </a:p>
          <a:p>
            <a:pPr marL="0" lvl="2" indent="0">
              <a:lnSpc>
                <a:spcPct val="90000"/>
              </a:lnSpc>
              <a:buNone/>
            </a:pPr>
            <a:r>
              <a:rPr lang="hu-HU" dirty="0"/>
              <a:t>A folyamat (</a:t>
            </a:r>
            <a:r>
              <a:rPr lang="hu-HU" dirty="0" err="1"/>
              <a:t>processz</a:t>
            </a:r>
            <a:r>
              <a:rPr lang="hu-HU" dirty="0"/>
              <a:t>):</a:t>
            </a:r>
          </a:p>
          <a:p>
            <a:pPr marL="0" lvl="2" indent="0">
              <a:lnSpc>
                <a:spcPct val="90000"/>
              </a:lnSpc>
              <a:buNone/>
            </a:pPr>
            <a:r>
              <a:rPr lang="hu-HU" dirty="0"/>
              <a:t>• egy (párhuzamos szerkezetet nem tartalmazó) program futó példánya</a:t>
            </a:r>
          </a:p>
          <a:p>
            <a:pPr marL="0" lvl="2" indent="0">
              <a:lnSpc>
                <a:spcPct val="90000"/>
              </a:lnSpc>
              <a:buNone/>
            </a:pPr>
            <a:r>
              <a:rPr lang="hu-HU" dirty="0"/>
              <a:t>  – Önálló entitás, azonosítható</a:t>
            </a:r>
          </a:p>
          <a:p>
            <a:pPr marL="0" lvl="2" indent="0">
              <a:lnSpc>
                <a:spcPct val="90000"/>
              </a:lnSpc>
              <a:buNone/>
            </a:pPr>
            <a:r>
              <a:rPr lang="hu-HU" dirty="0"/>
              <a:t>  – Megkülönböztetjük a programtól</a:t>
            </a:r>
          </a:p>
          <a:p>
            <a:pPr marL="0" lvl="2" indent="0">
              <a:lnSpc>
                <a:spcPct val="90000"/>
              </a:lnSpc>
              <a:buNone/>
            </a:pPr>
            <a:r>
              <a:rPr lang="hu-HU" dirty="0"/>
              <a:t>• Ugyanannak a programnak több futó példánya is lehet</a:t>
            </a:r>
          </a:p>
          <a:p>
            <a:pPr marL="0" lvl="2" indent="0">
              <a:lnSpc>
                <a:spcPct val="90000"/>
              </a:lnSpc>
              <a:buNone/>
            </a:pPr>
            <a:r>
              <a:rPr lang="hu-HU" dirty="0"/>
              <a:t>• A </a:t>
            </a:r>
            <a:r>
              <a:rPr lang="hu-HU" dirty="0" err="1"/>
              <a:t>processz</a:t>
            </a:r>
            <a:r>
              <a:rPr lang="hu-HU" dirty="0"/>
              <a:t> kontextus fogalmat is fogjuk tárgyalni</a:t>
            </a:r>
          </a:p>
          <a:p>
            <a:pPr marL="0" lvl="2" indent="0">
              <a:lnSpc>
                <a:spcPct val="90000"/>
              </a:lnSpc>
              <a:buNone/>
            </a:pPr>
            <a:r>
              <a:rPr lang="hu-HU" dirty="0"/>
              <a:t>• A </a:t>
            </a:r>
            <a:r>
              <a:rPr lang="hu-HU" dirty="0" err="1"/>
              <a:t>processz</a:t>
            </a:r>
            <a:r>
              <a:rPr lang="hu-HU" dirty="0"/>
              <a:t> – szál fogalommal is foglalkozunk még</a:t>
            </a:r>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34</a:t>
            </a:fld>
            <a:endParaRPr kumimoji="0" lang="en-US" b="0" i="0" u="none" strike="noStrike" kern="1200" cap="none" spc="0" normalizeH="0" baseline="0" noProof="0">
              <a:ln>
                <a:noFill/>
              </a:ln>
              <a:effectLst/>
              <a:uLnTx/>
              <a:uFillTx/>
            </a:endParaRPr>
          </a:p>
        </p:txBody>
      </p:sp>
      <p:graphicFrame>
        <p:nvGraphicFramePr>
          <p:cNvPr id="4" name="Táblázat 6">
            <a:extLst>
              <a:ext uri="{FF2B5EF4-FFF2-40B4-BE49-F238E27FC236}">
                <a16:creationId xmlns:a16="http://schemas.microsoft.com/office/drawing/2014/main" id="{6E889F7A-51F2-4DB4-B23F-32C1376F0AA5}"/>
              </a:ext>
            </a:extLst>
          </p:cNvPr>
          <p:cNvGraphicFramePr>
            <a:graphicFrameLocks noGrp="1"/>
          </p:cNvGraphicFramePr>
          <p:nvPr>
            <p:extLst>
              <p:ext uri="{D42A27DB-BD31-4B8C-83A1-F6EECF244321}">
                <p14:modId xmlns:p14="http://schemas.microsoft.com/office/powerpoint/2010/main" val="201238985"/>
              </p:ext>
            </p:extLst>
          </p:nvPr>
        </p:nvGraphicFramePr>
        <p:xfrm>
          <a:off x="6168008" y="1772816"/>
          <a:ext cx="4607904" cy="1112520"/>
        </p:xfrm>
        <a:graphic>
          <a:graphicData uri="http://schemas.openxmlformats.org/drawingml/2006/table">
            <a:tbl>
              <a:tblPr firstRow="1" bandRow="1">
                <a:tableStyleId>{D7AC3CCA-C797-4891-BE02-D94E43425B78}</a:tableStyleId>
              </a:tblPr>
              <a:tblGrid>
                <a:gridCol w="2303952">
                  <a:extLst>
                    <a:ext uri="{9D8B030D-6E8A-4147-A177-3AD203B41FA5}">
                      <a16:colId xmlns:a16="http://schemas.microsoft.com/office/drawing/2014/main" val="969810319"/>
                    </a:ext>
                  </a:extLst>
                </a:gridCol>
                <a:gridCol w="2303952">
                  <a:extLst>
                    <a:ext uri="{9D8B030D-6E8A-4147-A177-3AD203B41FA5}">
                      <a16:colId xmlns:a16="http://schemas.microsoft.com/office/drawing/2014/main" val="3440947765"/>
                    </a:ext>
                  </a:extLst>
                </a:gridCol>
              </a:tblGrid>
              <a:tr h="370840">
                <a:tc>
                  <a:txBody>
                    <a:bodyPr/>
                    <a:lstStyle/>
                    <a:p>
                      <a:pPr algn="ctr"/>
                      <a:r>
                        <a:rPr lang="hu-HU" b="0" dirty="0">
                          <a:solidFill>
                            <a:schemeClr val="tx1"/>
                          </a:solidFill>
                        </a:rPr>
                        <a:t>Alkalmazás(1)</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u-HU" b="0" dirty="0">
                          <a:solidFill>
                            <a:schemeClr val="tx1"/>
                          </a:solidFill>
                        </a:rPr>
                        <a:t>Alkalmazás(2)</a:t>
                      </a:r>
                    </a:p>
                  </a:txBody>
                  <a:tcPr anchor="ctr">
                    <a:noFill/>
                  </a:tcPr>
                </a:tc>
                <a:extLst>
                  <a:ext uri="{0D108BD9-81ED-4DB2-BD59-A6C34878D82A}">
                    <a16:rowId xmlns:a16="http://schemas.microsoft.com/office/drawing/2014/main" val="711827413"/>
                  </a:ext>
                </a:extLst>
              </a:tr>
              <a:tr h="370840">
                <a:tc gridSpan="2">
                  <a:txBody>
                    <a:bodyPr/>
                    <a:lstStyle/>
                    <a:p>
                      <a:pPr algn="ctr"/>
                      <a:r>
                        <a:rPr lang="hu-HU" dirty="0">
                          <a:solidFill>
                            <a:schemeClr val="tx1"/>
                          </a:solidFill>
                        </a:rPr>
                        <a:t>OS kernel</a:t>
                      </a:r>
                    </a:p>
                  </a:txBody>
                  <a:tcPr anchor="ctr">
                    <a:noFill/>
                  </a:tcPr>
                </a:tc>
                <a:tc hMerge="1">
                  <a:txBody>
                    <a:bodyPr/>
                    <a:lstStyle/>
                    <a:p>
                      <a:endParaRPr lang="hu-HU" dirty="0">
                        <a:noFill/>
                      </a:endParaRPr>
                    </a:p>
                  </a:txBody>
                  <a:tcPr/>
                </a:tc>
                <a:extLst>
                  <a:ext uri="{0D108BD9-81ED-4DB2-BD59-A6C34878D82A}">
                    <a16:rowId xmlns:a16="http://schemas.microsoft.com/office/drawing/2014/main" val="1684570884"/>
                  </a:ext>
                </a:extLst>
              </a:tr>
              <a:tr h="370840">
                <a:tc gridSpan="2">
                  <a:txBody>
                    <a:bodyPr/>
                    <a:lstStyle/>
                    <a:p>
                      <a:pPr algn="ctr"/>
                      <a:r>
                        <a:rPr lang="hu-HU" dirty="0">
                          <a:solidFill>
                            <a:schemeClr val="tx1"/>
                          </a:solidFill>
                        </a:rPr>
                        <a:t>Hardver</a:t>
                      </a:r>
                    </a:p>
                  </a:txBody>
                  <a:tcPr anchor="ctr">
                    <a:noFill/>
                  </a:tcPr>
                </a:tc>
                <a:tc hMerge="1">
                  <a:txBody>
                    <a:bodyPr/>
                    <a:lstStyle/>
                    <a:p>
                      <a:endParaRPr lang="hu-HU" dirty="0">
                        <a:noFill/>
                      </a:endParaRPr>
                    </a:p>
                  </a:txBody>
                  <a:tcPr/>
                </a:tc>
                <a:extLst>
                  <a:ext uri="{0D108BD9-81ED-4DB2-BD59-A6C34878D82A}">
                    <a16:rowId xmlns:a16="http://schemas.microsoft.com/office/drawing/2014/main" val="1895543039"/>
                  </a:ext>
                </a:extLst>
              </a:tr>
            </a:tbl>
          </a:graphicData>
        </a:graphic>
      </p:graphicFrame>
    </p:spTree>
    <p:extLst>
      <p:ext uri="{BB962C8B-B14F-4D97-AF65-F5344CB8AC3E}">
        <p14:creationId xmlns:p14="http://schemas.microsoft.com/office/powerpoint/2010/main" val="4040707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35BC342-CD14-428F-AE30-8D498D59F54F}"/>
              </a:ext>
            </a:extLst>
          </p:cNvPr>
          <p:cNvPicPr>
            <a:picLocks noChangeAspect="1"/>
          </p:cNvPicPr>
          <p:nvPr/>
        </p:nvPicPr>
        <p:blipFill>
          <a:blip r:embed="rId2"/>
          <a:stretch>
            <a:fillRect/>
          </a:stretch>
        </p:blipFill>
        <p:spPr>
          <a:xfrm>
            <a:off x="4799856" y="1914837"/>
            <a:ext cx="7272808" cy="3890952"/>
          </a:xfrm>
          <a:prstGeom prst="rect">
            <a:avLst/>
          </a:prstGeom>
          <a:noFill/>
        </p:spPr>
      </p:pic>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en-US" dirty="0"/>
              <a:t>Az </a:t>
            </a:r>
            <a:r>
              <a:rPr lang="en-US" dirty="0" err="1"/>
              <a:t>operációs</a:t>
            </a:r>
            <a:r>
              <a:rPr lang="en-US" dirty="0"/>
              <a:t> </a:t>
            </a:r>
            <a:r>
              <a:rPr lang="en-US" dirty="0" err="1"/>
              <a:t>rendszer</a:t>
            </a:r>
            <a:endParaRPr lang="en-US"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2"/>
            <a:ext cx="4319872" cy="4825007"/>
          </a:xfrm>
        </p:spPr>
        <p:txBody>
          <a:bodyPr numCol="1">
            <a:normAutofit/>
          </a:bodyPr>
          <a:lstStyle/>
          <a:p>
            <a:pPr marL="0" lvl="2" indent="0">
              <a:lnSpc>
                <a:spcPct val="120000"/>
              </a:lnSpc>
              <a:buNone/>
            </a:pPr>
            <a:r>
              <a:rPr lang="hu-HU" sz="1900" b="1" u="sng" dirty="0"/>
              <a:t>Réteg szerkezetű </a:t>
            </a:r>
            <a:r>
              <a:rPr lang="hu-HU" sz="1900" b="1" u="sng" dirty="0" err="1"/>
              <a:t>op</a:t>
            </a:r>
            <a:r>
              <a:rPr lang="hu-HU" sz="1900" b="1" u="sng" dirty="0"/>
              <a:t> rendszer részei:</a:t>
            </a:r>
          </a:p>
          <a:p>
            <a:pPr marL="0" lvl="2" indent="0">
              <a:lnSpc>
                <a:spcPct val="120000"/>
              </a:lnSpc>
              <a:buNone/>
            </a:pPr>
            <a:endParaRPr lang="hu-HU" sz="1900" dirty="0"/>
          </a:p>
          <a:p>
            <a:pPr marL="0" lvl="2" indent="0">
              <a:lnSpc>
                <a:spcPct val="120000"/>
              </a:lnSpc>
              <a:buNone/>
            </a:pPr>
            <a:r>
              <a:rPr lang="hu-HU" sz="1900" dirty="0"/>
              <a:t>1. Rendszermag (kernel) </a:t>
            </a:r>
          </a:p>
          <a:p>
            <a:pPr marL="0" lvl="2" indent="0">
              <a:lnSpc>
                <a:spcPct val="120000"/>
              </a:lnSpc>
              <a:buNone/>
            </a:pPr>
            <a:r>
              <a:rPr lang="hu-HU" sz="1900" dirty="0"/>
              <a:t>2. Alkalmazói programozási interfész </a:t>
            </a:r>
          </a:p>
          <a:p>
            <a:pPr marL="0" lvl="2" indent="0">
              <a:lnSpc>
                <a:spcPct val="120000"/>
              </a:lnSpc>
              <a:buNone/>
            </a:pPr>
            <a:r>
              <a:rPr lang="hu-HU" sz="1900" dirty="0"/>
              <a:t>    (API: </a:t>
            </a:r>
            <a:r>
              <a:rPr lang="hu-HU" sz="1900" dirty="0" err="1"/>
              <a:t>Application</a:t>
            </a:r>
            <a:r>
              <a:rPr lang="hu-HU" sz="1900" dirty="0"/>
              <a:t> </a:t>
            </a:r>
            <a:r>
              <a:rPr lang="hu-HU" sz="1900" dirty="0" err="1"/>
              <a:t>Programming</a:t>
            </a:r>
            <a:r>
              <a:rPr lang="hu-HU" sz="1900" dirty="0"/>
              <a:t> </a:t>
            </a:r>
            <a:r>
              <a:rPr lang="hu-HU" sz="1900" dirty="0" err="1"/>
              <a:t>Interface</a:t>
            </a:r>
            <a:r>
              <a:rPr lang="hu-HU" sz="1900" dirty="0"/>
              <a:t>) </a:t>
            </a:r>
          </a:p>
          <a:p>
            <a:pPr marL="0" lvl="2" indent="0">
              <a:lnSpc>
                <a:spcPct val="120000"/>
              </a:lnSpc>
              <a:buNone/>
            </a:pPr>
            <a:r>
              <a:rPr lang="hu-HU" sz="1900" dirty="0"/>
              <a:t>3. Rendszerhéj (</a:t>
            </a:r>
            <a:r>
              <a:rPr lang="hu-HU" sz="1900" dirty="0" err="1"/>
              <a:t>shell</a:t>
            </a:r>
            <a:r>
              <a:rPr lang="hu-HU" sz="1900" dirty="0"/>
              <a:t>) </a:t>
            </a:r>
          </a:p>
          <a:p>
            <a:pPr marL="0" lvl="2" indent="0">
              <a:lnSpc>
                <a:spcPct val="120000"/>
              </a:lnSpc>
              <a:buNone/>
            </a:pPr>
            <a:r>
              <a:rPr lang="hu-HU" sz="1900" dirty="0"/>
              <a:t>4. Szervizprogramok (</a:t>
            </a:r>
            <a:r>
              <a:rPr lang="hu-HU" sz="1900" dirty="0" err="1"/>
              <a:t>Utility</a:t>
            </a:r>
            <a:r>
              <a:rPr lang="hu-HU" sz="1900" dirty="0"/>
              <a:t>) </a:t>
            </a:r>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35</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258800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35BC342-CD14-428F-AE30-8D498D59F54F}"/>
              </a:ext>
            </a:extLst>
          </p:cNvPr>
          <p:cNvPicPr>
            <a:picLocks noChangeAspect="1"/>
          </p:cNvPicPr>
          <p:nvPr/>
        </p:nvPicPr>
        <p:blipFill>
          <a:blip r:embed="rId2"/>
          <a:stretch>
            <a:fillRect/>
          </a:stretch>
        </p:blipFill>
        <p:spPr>
          <a:xfrm>
            <a:off x="6550564" y="1914837"/>
            <a:ext cx="5522099" cy="2954323"/>
          </a:xfrm>
          <a:prstGeom prst="rect">
            <a:avLst/>
          </a:prstGeom>
          <a:noFill/>
        </p:spPr>
      </p:pic>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en-US" dirty="0"/>
              <a:t>Az </a:t>
            </a:r>
            <a:r>
              <a:rPr lang="en-US" dirty="0" err="1"/>
              <a:t>operációs</a:t>
            </a:r>
            <a:r>
              <a:rPr lang="en-US" dirty="0"/>
              <a:t> </a:t>
            </a:r>
            <a:r>
              <a:rPr lang="en-US" dirty="0" err="1"/>
              <a:t>rendszer</a:t>
            </a:r>
            <a:endParaRPr lang="en-US"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2"/>
            <a:ext cx="5760032" cy="4825007"/>
          </a:xfrm>
        </p:spPr>
        <p:txBody>
          <a:bodyPr numCol="1">
            <a:normAutofit/>
          </a:bodyPr>
          <a:lstStyle/>
          <a:p>
            <a:pPr marL="342900" lvl="2" indent="-342900" algn="just">
              <a:lnSpc>
                <a:spcPct val="120000"/>
              </a:lnSpc>
              <a:buAutoNum type="arabicPeriod"/>
            </a:pPr>
            <a:r>
              <a:rPr lang="hu-HU" dirty="0"/>
              <a:t>A rendszermag: A legfontosabb és legbonyolultabb komponens. Feladata a rendszer vezérlése: a hardver lehetőség szerinti optimális kihasználása, az alkalmazói alrendszer kéréseinek kiszolgálása, a kért programok futtatása. </a:t>
            </a:r>
          </a:p>
          <a:p>
            <a:pPr marL="342900" lvl="2" indent="-342900" algn="just">
              <a:lnSpc>
                <a:spcPct val="120000"/>
              </a:lnSpc>
              <a:buFont typeface="TeleNeo Office" panose="020B0504040202090203" pitchFamily="34" charset="0"/>
              <a:buAutoNum type="arabicPeriod"/>
            </a:pPr>
            <a:r>
              <a:rPr lang="hu-HU" dirty="0"/>
              <a:t>Az API: Egy illesztési felület, interfész a rendszermag és az alkalmazási alrendszer között. Azon szabályok összessége, amelyek megadják, hogy hogyan kell kérni a rendszermagtól szolgáltatásokat, illetve hogyan kaphatjuk meg a kérésre adott választ. Az API-t a rendszerhéj és a szervizprogramok is használják. Grafikus változatai </a:t>
            </a:r>
            <a:r>
              <a:rPr lang="hu-HU" dirty="0" err="1"/>
              <a:t>objektumorientáltak</a:t>
            </a:r>
            <a:r>
              <a:rPr lang="hu-HU" dirty="0"/>
              <a:t>. </a:t>
            </a:r>
          </a:p>
          <a:p>
            <a:pPr marL="342900" lvl="2" indent="-342900" algn="just">
              <a:lnSpc>
                <a:spcPct val="120000"/>
              </a:lnSpc>
              <a:buAutoNum type="arabicPeriod"/>
            </a:pPr>
            <a:endParaRPr lang="hu-HU" dirty="0"/>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endParaRPr kumimoji="0" lang="en-US" b="0" i="0" u="none" strike="noStrike" kern="900" cap="none" spc="0" normalizeH="0" baseline="0" noProof="0" dirty="0">
              <a:ln>
                <a:noFill/>
              </a:ln>
              <a:effectLst/>
              <a:uLnTx/>
              <a:uFillTx/>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36</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2447252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en-US" dirty="0"/>
              <a:t>Az </a:t>
            </a:r>
            <a:r>
              <a:rPr lang="en-US" dirty="0" err="1"/>
              <a:t>operációs</a:t>
            </a:r>
            <a:r>
              <a:rPr lang="en-US" dirty="0"/>
              <a:t> </a:t>
            </a:r>
            <a:r>
              <a:rPr lang="en-US" dirty="0" err="1"/>
              <a:t>rendszer</a:t>
            </a:r>
            <a:endParaRPr lang="en-US"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2"/>
            <a:ext cx="5760032" cy="4901331"/>
          </a:xfrm>
        </p:spPr>
        <p:txBody>
          <a:bodyPr numCol="1">
            <a:normAutofit/>
          </a:bodyPr>
          <a:lstStyle/>
          <a:p>
            <a:pPr marL="342900" lvl="2" indent="-342900" algn="just">
              <a:buFont typeface="+mj-lt"/>
              <a:buAutoNum type="arabicPeriod" startAt="3"/>
            </a:pPr>
            <a:r>
              <a:rPr lang="hu-HU" dirty="0"/>
              <a:t>A rendszerhéj: Feladata az operációs rendszer és a felhasználó (gépkezelő) kapcsolatának biztosítása. Grafikus vagy parancssor típusú lehet. A grafikus típusú (GUI: </a:t>
            </a:r>
            <a:r>
              <a:rPr lang="hu-HU" dirty="0" err="1"/>
              <a:t>Graphics</a:t>
            </a:r>
            <a:r>
              <a:rPr lang="hu-HU" dirty="0"/>
              <a:t> </a:t>
            </a:r>
            <a:r>
              <a:rPr lang="hu-HU" dirty="0" err="1"/>
              <a:t>User</a:t>
            </a:r>
            <a:r>
              <a:rPr lang="hu-HU" dirty="0"/>
              <a:t> </a:t>
            </a:r>
            <a:r>
              <a:rPr lang="hu-HU" dirty="0" err="1"/>
              <a:t>Interface</a:t>
            </a:r>
            <a:r>
              <a:rPr lang="hu-HU" dirty="0"/>
              <a:t>) képi metaforákkal – ikonokkal – és valamilyen mutatóeszközzel (pl.: egérmutatóval), a parancssor típusú pedig, egy egyszerű karakteres szövegszerkesztővel segített párbeszédet biztosít. Az API-n keresztül tart kapcsolatot a rendszermaggal. </a:t>
            </a:r>
          </a:p>
          <a:p>
            <a:pPr marL="342900" lvl="2" indent="-342900" algn="just">
              <a:buFont typeface="+mj-lt"/>
              <a:buAutoNum type="arabicPeriod" startAt="3"/>
            </a:pPr>
            <a:r>
              <a:rPr lang="hu-HU" dirty="0"/>
              <a:t>Szervizcsomagok: A ritkán szükséges funkciókat tartalmazza, melyeket így nem kell a rendszermagba beépíteni, és ezáltal a rendszer rugalmasságát lehet velük növelni. A szervizcsomagok a rendszermagtól függetlenek, több változatban is elkészülhetnek.</a:t>
            </a:r>
          </a:p>
        </p:txBody>
      </p:sp>
      <p:pic>
        <p:nvPicPr>
          <p:cNvPr id="6" name="Kép 5">
            <a:extLst>
              <a:ext uri="{FF2B5EF4-FFF2-40B4-BE49-F238E27FC236}">
                <a16:creationId xmlns:a16="http://schemas.microsoft.com/office/drawing/2014/main" id="{635BC342-CD14-428F-AE30-8D498D59F54F}"/>
              </a:ext>
            </a:extLst>
          </p:cNvPr>
          <p:cNvPicPr>
            <a:picLocks noChangeAspect="1"/>
          </p:cNvPicPr>
          <p:nvPr/>
        </p:nvPicPr>
        <p:blipFill>
          <a:blip r:embed="rId2"/>
          <a:stretch>
            <a:fillRect/>
          </a:stretch>
        </p:blipFill>
        <p:spPr>
          <a:xfrm>
            <a:off x="6550564" y="1914836"/>
            <a:ext cx="5522100" cy="2954323"/>
          </a:xfrm>
          <a:prstGeom prst="rect">
            <a:avLst/>
          </a:prstGeom>
          <a:noFill/>
        </p:spPr>
      </p:pic>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37</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1724517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35BC342-CD14-428F-AE30-8D498D59F54F}"/>
              </a:ext>
            </a:extLst>
          </p:cNvPr>
          <p:cNvPicPr>
            <a:picLocks noChangeAspect="1"/>
          </p:cNvPicPr>
          <p:nvPr/>
        </p:nvPicPr>
        <p:blipFill>
          <a:blip r:embed="rId2"/>
          <a:stretch>
            <a:fillRect/>
          </a:stretch>
        </p:blipFill>
        <p:spPr>
          <a:xfrm>
            <a:off x="6254678" y="3189178"/>
            <a:ext cx="5832040" cy="3120141"/>
          </a:xfrm>
          <a:prstGeom prst="rect">
            <a:avLst/>
          </a:prstGeom>
          <a:noFill/>
        </p:spPr>
      </p:pic>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en-US" dirty="0"/>
              <a:t>Az </a:t>
            </a:r>
            <a:r>
              <a:rPr lang="en-US" dirty="0" err="1"/>
              <a:t>operációs</a:t>
            </a:r>
            <a:r>
              <a:rPr lang="en-US" dirty="0"/>
              <a:t> </a:t>
            </a:r>
            <a:r>
              <a:rPr lang="en-US" dirty="0" err="1"/>
              <a:t>rendszer</a:t>
            </a:r>
            <a:endParaRPr lang="en-US"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2"/>
            <a:ext cx="5832040" cy="4825007"/>
          </a:xfrm>
        </p:spPr>
        <p:txBody>
          <a:bodyPr numCol="1">
            <a:noAutofit/>
          </a:bodyPr>
          <a:lstStyle/>
          <a:p>
            <a:pPr marL="0" lvl="2" indent="0">
              <a:lnSpc>
                <a:spcPct val="120000"/>
              </a:lnSpc>
              <a:buNone/>
            </a:pPr>
            <a:r>
              <a:rPr lang="hu-HU" b="1" u="sng" dirty="0"/>
              <a:t>Réteg szerkezetű </a:t>
            </a:r>
            <a:r>
              <a:rPr lang="hu-HU" b="1" u="sng" dirty="0" err="1"/>
              <a:t>op</a:t>
            </a:r>
            <a:r>
              <a:rPr lang="hu-HU" b="1" u="sng" dirty="0"/>
              <a:t> rendszer:</a:t>
            </a:r>
          </a:p>
          <a:p>
            <a:pPr marL="0" lvl="2" indent="0">
              <a:lnSpc>
                <a:spcPct val="120000"/>
              </a:lnSpc>
              <a:buNone/>
            </a:pPr>
            <a:endParaRPr lang="hu-HU" sz="800" dirty="0"/>
          </a:p>
          <a:p>
            <a:pPr marL="0" lvl="2" indent="0">
              <a:lnSpc>
                <a:spcPct val="120000"/>
              </a:lnSpc>
              <a:buNone/>
            </a:pPr>
            <a:r>
              <a:rPr lang="hu-HU" dirty="0"/>
              <a:t>· A modulok rétegszerűen épülnek egymásra (objektum-orientált megközelítés).</a:t>
            </a:r>
          </a:p>
          <a:p>
            <a:pPr marL="0" lvl="2" indent="0">
              <a:lnSpc>
                <a:spcPct val="120000"/>
              </a:lnSpc>
              <a:buNone/>
            </a:pPr>
            <a:r>
              <a:rPr lang="hu-HU" dirty="0"/>
              <a:t>· A kommunikáció jól definiált interfészeken keresztül bonyolódik.</a:t>
            </a:r>
          </a:p>
          <a:p>
            <a:pPr marL="0" lvl="2" indent="0">
              <a:lnSpc>
                <a:spcPct val="120000"/>
              </a:lnSpc>
              <a:buNone/>
            </a:pPr>
            <a:r>
              <a:rPr lang="hu-HU" dirty="0"/>
              <a:t>· A rétegek csak a felettük illetve alattuk levő réteget érik el közvetlenül.</a:t>
            </a:r>
          </a:p>
          <a:p>
            <a:pPr marL="0" lvl="2" indent="0">
              <a:lnSpc>
                <a:spcPct val="120000"/>
              </a:lnSpc>
              <a:buNone/>
            </a:pPr>
            <a:endParaRPr lang="hu-HU" sz="800" dirty="0"/>
          </a:p>
          <a:p>
            <a:pPr marL="0" lvl="2" indent="0">
              <a:lnSpc>
                <a:spcPct val="120000"/>
              </a:lnSpc>
              <a:buNone/>
            </a:pPr>
            <a:r>
              <a:rPr lang="hu-HU" u="sng" dirty="0"/>
              <a:t>Az interfészek használata:</a:t>
            </a:r>
          </a:p>
          <a:p>
            <a:pPr marL="0" lvl="2" indent="0">
              <a:lnSpc>
                <a:spcPct val="120000"/>
              </a:lnSpc>
              <a:buNone/>
            </a:pPr>
            <a:r>
              <a:rPr lang="hu-HU" dirty="0"/>
              <a:t>· biztonságos:</a:t>
            </a:r>
          </a:p>
          <a:p>
            <a:pPr marL="0" lvl="2" indent="0">
              <a:lnSpc>
                <a:spcPct val="120000"/>
              </a:lnSpc>
              <a:buNone/>
            </a:pPr>
            <a:r>
              <a:rPr lang="hu-HU" dirty="0"/>
              <a:t>ellenőrizhető a kérés/hozzáférés jogossága,</a:t>
            </a:r>
          </a:p>
          <a:p>
            <a:pPr marL="0" lvl="2" indent="0">
              <a:lnSpc>
                <a:spcPct val="120000"/>
              </a:lnSpc>
              <a:buNone/>
            </a:pPr>
            <a:r>
              <a:rPr lang="hu-HU" dirty="0"/>
              <a:t>· megbízható: nem terjed a hiba,</a:t>
            </a:r>
          </a:p>
          <a:p>
            <a:pPr marL="0" lvl="2" indent="0">
              <a:lnSpc>
                <a:spcPct val="120000"/>
              </a:lnSpc>
              <a:buNone/>
            </a:pPr>
            <a:r>
              <a:rPr lang="hu-HU" dirty="0"/>
              <a:t>· karbantartható: fejlesztés, módosítás egyszerű.</a:t>
            </a:r>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38</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1445839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697038"/>
            <a:ext cx="5472000" cy="4612282"/>
          </a:xfrm>
        </p:spPr>
        <p:txBody>
          <a:bodyPr numCol="1">
            <a:noAutofit/>
          </a:bodyPr>
          <a:lstStyle/>
          <a:p>
            <a:pPr marL="0" lvl="2" indent="0">
              <a:buNone/>
            </a:pPr>
            <a:r>
              <a:rPr lang="hu-HU" dirty="0"/>
              <a:t>Az NT (New </a:t>
            </a:r>
            <a:r>
              <a:rPr lang="hu-HU" dirty="0" err="1"/>
              <a:t>Technology</a:t>
            </a:r>
            <a:r>
              <a:rPr lang="hu-HU" dirty="0"/>
              <a:t>) struktúra </a:t>
            </a:r>
          </a:p>
          <a:p>
            <a:pPr marL="0" lvl="2" indent="0">
              <a:buNone/>
            </a:pPr>
            <a:r>
              <a:rPr lang="hu-HU" dirty="0"/>
              <a:t>Kliens-szerver modellre épülő operációs rendszer</a:t>
            </a:r>
          </a:p>
          <a:p>
            <a:pPr marL="0" lvl="2" indent="0">
              <a:buNone/>
            </a:pPr>
            <a:endParaRPr lang="hu-HU" dirty="0"/>
          </a:p>
          <a:p>
            <a:pPr marL="0" lvl="2" indent="0">
              <a:buNone/>
            </a:pPr>
            <a:r>
              <a:rPr lang="hu-HU" dirty="0"/>
              <a:t> - Önálló, jól definiált funkciókat ellátó komponensek.</a:t>
            </a:r>
          </a:p>
          <a:p>
            <a:pPr marL="0" lvl="2" indent="0">
              <a:buNone/>
            </a:pPr>
            <a:r>
              <a:rPr lang="hu-HU" dirty="0"/>
              <a:t>· Egymásra épülő szolgáltatások nyújtása, ill. azok használata.</a:t>
            </a:r>
          </a:p>
          <a:p>
            <a:pPr marL="0" lvl="2" indent="0">
              <a:buNone/>
            </a:pPr>
            <a:r>
              <a:rPr lang="hu-HU" dirty="0"/>
              <a:t>· Mag az ún. </a:t>
            </a:r>
            <a:r>
              <a:rPr lang="hu-HU" dirty="0" err="1"/>
              <a:t>mikrokernel</a:t>
            </a:r>
            <a:r>
              <a:rPr lang="hu-HU" dirty="0"/>
              <a:t> (</a:t>
            </a:r>
            <a:r>
              <a:rPr lang="hu-HU" dirty="0" err="1"/>
              <a:t>mikrokernel</a:t>
            </a:r>
            <a:r>
              <a:rPr lang="hu-HU" dirty="0"/>
              <a:t>-es operációs rendszerek).</a:t>
            </a:r>
          </a:p>
          <a:p>
            <a:pPr marL="0" lvl="2" indent="0">
              <a:buNone/>
            </a:pPr>
            <a:r>
              <a:rPr lang="hu-HU" dirty="0"/>
              <a:t> - Funkciója:</a:t>
            </a:r>
          </a:p>
          <a:p>
            <a:pPr marL="0" lvl="2" indent="0">
              <a:buNone/>
            </a:pPr>
            <a:r>
              <a:rPr lang="hu-HU" dirty="0"/>
              <a:t>· Szolgáltatás kéréseket üzenetek formájában továbbítja az operációs rendszer moduljai számára.</a:t>
            </a:r>
          </a:p>
          <a:p>
            <a:pPr marL="0" lvl="2" indent="0">
              <a:buNone/>
            </a:pPr>
            <a:r>
              <a:rPr lang="hu-HU" dirty="0"/>
              <a:t>· Biztosítja a folyamatok számára a hardver elérését. (Hardver elérés csak </a:t>
            </a:r>
            <a:r>
              <a:rPr lang="hu-HU" dirty="0" err="1"/>
              <a:t>mikrokernelen</a:t>
            </a:r>
            <a:r>
              <a:rPr lang="hu-HU" dirty="0"/>
              <a:t> keresztül.)</a:t>
            </a:r>
          </a:p>
          <a:p>
            <a:pPr marL="0" lvl="2" indent="0">
              <a:buNone/>
            </a:pPr>
            <a:endParaRPr lang="hu-HU" dirty="0"/>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39</a:t>
            </a:fld>
            <a:endParaRPr kumimoji="0" lang="en-US" b="0" i="0" u="none" strike="noStrike" kern="1200" cap="none" spc="0" normalizeH="0" baseline="0" noProof="0">
              <a:ln>
                <a:noFill/>
              </a:ln>
              <a:effectLst/>
              <a:uLnTx/>
              <a:uFillTx/>
            </a:endParaRPr>
          </a:p>
        </p:txBody>
      </p:sp>
      <p:pic>
        <p:nvPicPr>
          <p:cNvPr id="7" name="Kép 6">
            <a:extLst>
              <a:ext uri="{FF2B5EF4-FFF2-40B4-BE49-F238E27FC236}">
                <a16:creationId xmlns:a16="http://schemas.microsoft.com/office/drawing/2014/main" id="{2DF48EA7-4670-4890-9625-A18CDF80073C}"/>
              </a:ext>
            </a:extLst>
          </p:cNvPr>
          <p:cNvPicPr>
            <a:picLocks noChangeAspect="1"/>
          </p:cNvPicPr>
          <p:nvPr/>
        </p:nvPicPr>
        <p:blipFill>
          <a:blip r:embed="rId2"/>
          <a:stretch>
            <a:fillRect/>
          </a:stretch>
        </p:blipFill>
        <p:spPr>
          <a:xfrm>
            <a:off x="6143977" y="1697038"/>
            <a:ext cx="5658023" cy="3822660"/>
          </a:xfrm>
          <a:prstGeom prst="rect">
            <a:avLst/>
          </a:prstGeom>
        </p:spPr>
      </p:pic>
      <p:sp>
        <p:nvSpPr>
          <p:cNvPr id="9" name="Titel 1">
            <a:extLst>
              <a:ext uri="{FF2B5EF4-FFF2-40B4-BE49-F238E27FC236}">
                <a16:creationId xmlns:a16="http://schemas.microsoft.com/office/drawing/2014/main" id="{64A0D1BE-63A5-450C-B649-6486F22C3A8C}"/>
              </a:ext>
            </a:extLst>
          </p:cNvPr>
          <p:cNvSpPr>
            <a:spLocks noGrp="1"/>
          </p:cNvSpPr>
          <p:nvPr>
            <p:ph type="title"/>
          </p:nvPr>
        </p:nvSpPr>
        <p:spPr bwMode="black">
          <a:xfrm>
            <a:off x="624000" y="332656"/>
            <a:ext cx="10944000" cy="1008112"/>
          </a:xfrm>
        </p:spPr>
        <p:txBody>
          <a:bodyPr anchor="t">
            <a:normAutofit fontScale="90000"/>
          </a:bodyPr>
          <a:lstStyle/>
          <a:p>
            <a:pPr>
              <a:lnSpc>
                <a:spcPct val="100000"/>
              </a:lnSpc>
            </a:pPr>
            <a:r>
              <a:rPr lang="hu-HU" sz="4400" dirty="0"/>
              <a:t>Az operációs rendszer</a:t>
            </a:r>
            <a:br>
              <a:rPr lang="hu-HU" dirty="0"/>
            </a:br>
            <a:r>
              <a:rPr lang="hu-HU" sz="2000" dirty="0"/>
              <a:t>     </a:t>
            </a:r>
            <a:r>
              <a:rPr lang="hu-HU" sz="2700" dirty="0"/>
              <a:t>- Kliens-szerver modellre épülő operációs rendszer</a:t>
            </a:r>
            <a:endParaRPr lang="en-US" sz="2700" dirty="0"/>
          </a:p>
        </p:txBody>
      </p:sp>
    </p:spTree>
    <p:extLst>
      <p:ext uri="{BB962C8B-B14F-4D97-AF65-F5344CB8AC3E}">
        <p14:creationId xmlns:p14="http://schemas.microsoft.com/office/powerpoint/2010/main" val="2068051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1008112"/>
          </a:xfrm>
        </p:spPr>
        <p:txBody>
          <a:bodyPr anchor="t">
            <a:normAutofit fontScale="90000"/>
          </a:bodyPr>
          <a:lstStyle/>
          <a:p>
            <a:pPr>
              <a:lnSpc>
                <a:spcPct val="100000"/>
              </a:lnSpc>
            </a:pPr>
            <a:r>
              <a:rPr lang="hu-HU" dirty="0"/>
              <a:t>A számítógép története</a:t>
            </a:r>
            <a:br>
              <a:rPr lang="hu-HU" dirty="0"/>
            </a:br>
            <a:r>
              <a:rPr lang="hu-HU" sz="2000" dirty="0"/>
              <a:t>     </a:t>
            </a:r>
            <a:r>
              <a:rPr lang="hu-HU" sz="2700" dirty="0"/>
              <a:t>- 0. generáció</a:t>
            </a:r>
            <a:endParaRPr lang="en-US" sz="27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13112"/>
            <a:ext cx="6768144" cy="4824200"/>
          </a:xfrm>
        </p:spPr>
        <p:txBody>
          <a:bodyPr>
            <a:noAutofit/>
          </a:bodyPr>
          <a:lstStyle/>
          <a:p>
            <a:pPr lvl="1" algn="just"/>
            <a:r>
              <a:rPr lang="hu-HU" dirty="0"/>
              <a:t>Az egyik első eszközként a világ szinte minden táján felbukkanó, legalább 4000 éves </a:t>
            </a:r>
            <a:r>
              <a:rPr lang="hu-HU" b="1" dirty="0"/>
              <a:t>abakusz</a:t>
            </a:r>
            <a:r>
              <a:rPr lang="hu-HU" dirty="0"/>
              <a:t> tette lehetővé az alapműveletek mechanikus elvégzését</a:t>
            </a:r>
          </a:p>
          <a:p>
            <a:pPr lvl="1" algn="just"/>
            <a:r>
              <a:rPr lang="hu-HU" dirty="0"/>
              <a:t>A japánok és a kínaiak a mai napig az abakuszhoz hasonló eszközt használnak. Ez az eszköz a szintén ókori eredetű </a:t>
            </a:r>
            <a:r>
              <a:rPr lang="hu-HU" b="1" dirty="0"/>
              <a:t>szorobán</a:t>
            </a:r>
            <a:r>
              <a:rPr lang="hu-HU" dirty="0"/>
              <a:t>. Az abakuszt és a szorobánt újabban sok iskolában használják a számolási műveletek begyakorlásához.</a:t>
            </a:r>
          </a:p>
          <a:p>
            <a:pPr lvl="1" algn="just"/>
            <a:r>
              <a:rPr lang="hu-HU" dirty="0"/>
              <a:t>Pascal (1623-1662) is tervezett </a:t>
            </a:r>
            <a:r>
              <a:rPr lang="hu-HU" b="1" dirty="0"/>
              <a:t>mechanikus gép</a:t>
            </a:r>
            <a:r>
              <a:rPr lang="hu-HU" dirty="0"/>
              <a:t>et az összeadás és kivonás automatizálásához, amit később </a:t>
            </a:r>
            <a:r>
              <a:rPr lang="hu-HU" dirty="0" err="1"/>
              <a:t>Leibnitz</a:t>
            </a:r>
            <a:r>
              <a:rPr lang="hu-HU" dirty="0"/>
              <a:t> (1646-1716)  továbbfejlesztett.</a:t>
            </a:r>
          </a:p>
          <a:p>
            <a:pPr lvl="1" algn="just"/>
            <a:r>
              <a:rPr lang="hu-HU" dirty="0">
                <a:solidFill>
                  <a:schemeClr val="bg1">
                    <a:lumMod val="50000"/>
                  </a:schemeClr>
                </a:solidFill>
              </a:rPr>
              <a:t>Charles </a:t>
            </a:r>
            <a:r>
              <a:rPr lang="hu-HU" dirty="0" err="1">
                <a:solidFill>
                  <a:schemeClr val="bg1">
                    <a:lumMod val="50000"/>
                  </a:schemeClr>
                </a:solidFill>
              </a:rPr>
              <a:t>Babbage</a:t>
            </a:r>
            <a:r>
              <a:rPr lang="hu-HU" dirty="0">
                <a:solidFill>
                  <a:schemeClr val="bg1">
                    <a:lumMod val="50000"/>
                  </a:schemeClr>
                </a:solidFill>
              </a:rPr>
              <a:t> (1792-1871) matematikus a hajók navigációs táblázatain dolgozott. Ehhez a munkához tervezte </a:t>
            </a:r>
            <a:r>
              <a:rPr lang="hu-HU" b="1" dirty="0">
                <a:solidFill>
                  <a:schemeClr val="bg1">
                    <a:lumMod val="50000"/>
                  </a:schemeClr>
                </a:solidFill>
              </a:rPr>
              <a:t>differenciagép</a:t>
            </a:r>
            <a:r>
              <a:rPr lang="hu-HU" dirty="0">
                <a:solidFill>
                  <a:schemeClr val="bg1">
                    <a:lumMod val="50000"/>
                  </a:schemeClr>
                </a:solidFill>
              </a:rPr>
              <a:t>ének építését félbehagyta és nekilátott a számítógép ősének tekinthető analitikus gép tervezéséhez, építéséhez. Alkalmazta volna a </a:t>
            </a:r>
            <a:r>
              <a:rPr lang="hu-HU" b="1" dirty="0">
                <a:solidFill>
                  <a:schemeClr val="bg1">
                    <a:lumMod val="50000"/>
                  </a:schemeClr>
                </a:solidFill>
              </a:rPr>
              <a:t>lyukkártya elv</a:t>
            </a:r>
            <a:r>
              <a:rPr lang="hu-HU" dirty="0">
                <a:solidFill>
                  <a:schemeClr val="bg1">
                    <a:lumMod val="50000"/>
                  </a:schemeClr>
                </a:solidFill>
              </a:rPr>
              <a:t>ét, gépe </a:t>
            </a:r>
            <a:r>
              <a:rPr lang="hu-HU" u="sng" dirty="0">
                <a:solidFill>
                  <a:schemeClr val="bg1">
                    <a:lumMod val="50000"/>
                  </a:schemeClr>
                </a:solidFill>
              </a:rPr>
              <a:t>külső tár</a:t>
            </a:r>
            <a:r>
              <a:rPr lang="hu-HU" dirty="0">
                <a:solidFill>
                  <a:schemeClr val="bg1">
                    <a:lumMod val="50000"/>
                  </a:schemeClr>
                </a:solidFill>
              </a:rPr>
              <a:t>ral rendelkező mechanikus számítógép lett volna. A géphez Ada Byron (1815-1852) - Lord Byron költő lánya - az első női programozóként írt programokat. </a:t>
            </a:r>
            <a:r>
              <a:rPr lang="hu-HU" dirty="0" err="1">
                <a:solidFill>
                  <a:schemeClr val="bg1">
                    <a:lumMod val="50000"/>
                  </a:schemeClr>
                </a:solidFill>
              </a:rPr>
              <a:t>Babbage</a:t>
            </a:r>
            <a:r>
              <a:rPr lang="hu-HU" dirty="0">
                <a:solidFill>
                  <a:schemeClr val="bg1">
                    <a:lumMod val="50000"/>
                  </a:schemeClr>
                </a:solidFill>
              </a:rPr>
              <a:t> </a:t>
            </a:r>
            <a:r>
              <a:rPr lang="hu-HU" dirty="0" err="1">
                <a:solidFill>
                  <a:schemeClr val="bg1">
                    <a:lumMod val="50000"/>
                  </a:schemeClr>
                </a:solidFill>
              </a:rPr>
              <a:t>gépei</a:t>
            </a:r>
            <a:r>
              <a:rPr lang="hu-HU" dirty="0">
                <a:solidFill>
                  <a:schemeClr val="bg1">
                    <a:lumMod val="50000"/>
                  </a:schemeClr>
                </a:solidFill>
              </a:rPr>
              <a:t> sosem készültek el teljesen, az analitikus gép un. malom részét </a:t>
            </a:r>
            <a:r>
              <a:rPr lang="hu-HU" dirty="0" err="1">
                <a:solidFill>
                  <a:schemeClr val="bg1">
                    <a:lumMod val="50000"/>
                  </a:schemeClr>
                </a:solidFill>
              </a:rPr>
              <a:t>Babbage</a:t>
            </a:r>
            <a:r>
              <a:rPr lang="hu-HU" dirty="0">
                <a:solidFill>
                  <a:schemeClr val="bg1">
                    <a:lumMod val="50000"/>
                  </a:schemeClr>
                </a:solidFill>
              </a:rPr>
              <a:t> fia építette meg. </a:t>
            </a:r>
          </a:p>
          <a:p>
            <a:pPr lvl="1">
              <a:lnSpc>
                <a:spcPct val="90000"/>
              </a:lnSpc>
            </a:pPr>
            <a:endParaRPr lang="hu-HU" sz="1600"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dirty="0">
                <a:ln>
                  <a:noFill/>
                </a:ln>
                <a:effectLst/>
                <a:uLnTx/>
                <a:uFillTx/>
              </a:rPr>
              <a:t>public | </a:t>
            </a:r>
            <a:r>
              <a:rPr kumimoji="0" lang="hu-HU" b="0" i="0" u="none" strike="noStrike" kern="900" cap="none" spc="0" normalizeH="0" baseline="0" noProof="0" dirty="0">
                <a:ln>
                  <a:noFill/>
                </a:ln>
                <a:effectLst/>
                <a:uLnTx/>
                <a:uFillTx/>
              </a:rPr>
              <a:t>Barizs Dániel</a:t>
            </a:r>
            <a:r>
              <a:rPr kumimoji="0" lang="en-US" b="0" i="0" u="none" strike="noStrike" kern="900" cap="none" spc="0" normalizeH="0" baseline="0" noProof="0" dirty="0">
                <a:ln>
                  <a:noFill/>
                </a:ln>
                <a:effectLst/>
                <a:uLnTx/>
                <a:uFillTx/>
              </a:rPr>
              <a:t> | </a:t>
            </a:r>
            <a:r>
              <a:rPr kumimoji="0" lang="hu-HU" b="0" i="0" u="none" strike="noStrike" kern="900" cap="none" spc="0" normalizeH="0" baseline="0" noProof="0" dirty="0">
                <a:ln>
                  <a:noFill/>
                </a:ln>
                <a:effectLst/>
                <a:uLnTx/>
                <a:uFillTx/>
              </a:rPr>
              <a:t>Operációs rendszerek</a:t>
            </a:r>
            <a:r>
              <a:rPr kumimoji="0" lang="en-US" b="0" i="0" u="none" strike="noStrike" kern="900" cap="none" spc="0" normalizeH="0" baseline="0" noProof="0" dirty="0">
                <a:ln>
                  <a:noFill/>
                </a:ln>
                <a:effectLst/>
                <a:uLnTx/>
                <a:uFillTx/>
              </a:rPr>
              <a:t>| </a:t>
            </a:r>
            <a:r>
              <a:rPr kumimoji="0" lang="hu-HU" b="0" i="0" u="none" strike="noStrike" kern="900" cap="none" spc="0" normalizeH="0" baseline="0" noProof="0" dirty="0">
                <a:ln>
                  <a:noFill/>
                </a:ln>
                <a:effectLst/>
                <a:uLnTx/>
                <a:uFillTx/>
              </a:rPr>
              <a:t>2022. </a:t>
            </a:r>
            <a:r>
              <a:rPr lang="hu-HU" dirty="0"/>
              <a:t>10</a:t>
            </a:r>
            <a:r>
              <a:rPr kumimoji="0" lang="hu-HU" b="0" i="0" u="none" strike="noStrike" kern="900" cap="none" spc="0" normalizeH="0" baseline="0" noProof="0" dirty="0">
                <a:ln>
                  <a:noFill/>
                </a:ln>
                <a:effectLst/>
                <a:uLnTx/>
                <a:uFillTx/>
              </a:rPr>
              <a:t>. 19, 26</a:t>
            </a:r>
            <a:endParaRPr kumimoji="0" lang="en-US" b="0" i="0" u="none" strike="noStrike" kern="900" cap="none" spc="0" normalizeH="0" baseline="0" noProof="0" dirty="0">
              <a:ln>
                <a:noFill/>
              </a:ln>
              <a:effectLst/>
              <a:uLnTx/>
              <a:uFillTx/>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a:t>
            </a:fld>
            <a:endParaRPr kumimoji="0" lang="en-US" b="0" i="0" u="none" strike="noStrike" kern="1200" cap="none" spc="0" normalizeH="0" baseline="0" noProof="0">
              <a:ln>
                <a:noFill/>
              </a:ln>
              <a:effectLst/>
              <a:uLnTx/>
              <a:uFillTx/>
            </a:endParaRPr>
          </a:p>
        </p:txBody>
      </p:sp>
      <p:pic>
        <p:nvPicPr>
          <p:cNvPr id="4" name="Kép 3" descr="A képen áramkör, elektronika látható&#10;&#10;Automatikusan generált leírás">
            <a:extLst>
              <a:ext uri="{FF2B5EF4-FFF2-40B4-BE49-F238E27FC236}">
                <a16:creationId xmlns:a16="http://schemas.microsoft.com/office/drawing/2014/main" id="{54EC7421-6128-438F-B2C6-32C58DE6B0A1}"/>
              </a:ext>
            </a:extLst>
          </p:cNvPr>
          <p:cNvPicPr>
            <a:picLocks noChangeAspect="1"/>
          </p:cNvPicPr>
          <p:nvPr/>
        </p:nvPicPr>
        <p:blipFill>
          <a:blip r:embed="rId2"/>
          <a:stretch>
            <a:fillRect/>
          </a:stretch>
        </p:blipFill>
        <p:spPr>
          <a:xfrm>
            <a:off x="8040216" y="450271"/>
            <a:ext cx="1321499" cy="1052794"/>
          </a:xfrm>
          <a:prstGeom prst="rect">
            <a:avLst/>
          </a:prstGeom>
        </p:spPr>
      </p:pic>
      <p:pic>
        <p:nvPicPr>
          <p:cNvPr id="10" name="Kép 9" descr="A képen objektum, abakusz, homokóra látható&#10;&#10;Automatikusan generált leírás">
            <a:extLst>
              <a:ext uri="{FF2B5EF4-FFF2-40B4-BE49-F238E27FC236}">
                <a16:creationId xmlns:a16="http://schemas.microsoft.com/office/drawing/2014/main" id="{66905E41-A776-46AD-B227-296C59824378}"/>
              </a:ext>
            </a:extLst>
          </p:cNvPr>
          <p:cNvPicPr>
            <a:picLocks noChangeAspect="1"/>
          </p:cNvPicPr>
          <p:nvPr/>
        </p:nvPicPr>
        <p:blipFill>
          <a:blip r:embed="rId3"/>
          <a:stretch>
            <a:fillRect/>
          </a:stretch>
        </p:blipFill>
        <p:spPr>
          <a:xfrm>
            <a:off x="7688887" y="1996270"/>
            <a:ext cx="2798217" cy="1008112"/>
          </a:xfrm>
          <a:prstGeom prst="rect">
            <a:avLst/>
          </a:prstGeom>
        </p:spPr>
      </p:pic>
      <p:pic>
        <p:nvPicPr>
          <p:cNvPr id="7" name="Kép 6" descr="A képen szöveg, beltéri látható&#10;&#10;Automatikusan generált leírás">
            <a:extLst>
              <a:ext uri="{FF2B5EF4-FFF2-40B4-BE49-F238E27FC236}">
                <a16:creationId xmlns:a16="http://schemas.microsoft.com/office/drawing/2014/main" id="{04382C10-97EC-48CE-A5DE-D8227F58A001}"/>
              </a:ext>
            </a:extLst>
          </p:cNvPr>
          <p:cNvPicPr>
            <a:picLocks noChangeAspect="1"/>
          </p:cNvPicPr>
          <p:nvPr/>
        </p:nvPicPr>
        <p:blipFill>
          <a:blip r:embed="rId4"/>
          <a:stretch>
            <a:fillRect/>
          </a:stretch>
        </p:blipFill>
        <p:spPr>
          <a:xfrm>
            <a:off x="9840000" y="882756"/>
            <a:ext cx="2195348" cy="2942456"/>
          </a:xfrm>
          <a:prstGeom prst="rect">
            <a:avLst/>
          </a:prstGeom>
        </p:spPr>
      </p:pic>
      <p:pic>
        <p:nvPicPr>
          <p:cNvPr id="11" name="Kép 10" descr="A képen szöveg, beltéri, padló, bútor látható&#10;&#10;Automatikusan generált leírás">
            <a:extLst>
              <a:ext uri="{FF2B5EF4-FFF2-40B4-BE49-F238E27FC236}">
                <a16:creationId xmlns:a16="http://schemas.microsoft.com/office/drawing/2014/main" id="{3C9C8C6B-46AF-47DE-A313-835DB9E50F01}"/>
              </a:ext>
            </a:extLst>
          </p:cNvPr>
          <p:cNvPicPr>
            <a:picLocks noChangeAspect="1"/>
          </p:cNvPicPr>
          <p:nvPr/>
        </p:nvPicPr>
        <p:blipFill>
          <a:blip r:embed="rId5"/>
          <a:stretch>
            <a:fillRect/>
          </a:stretch>
        </p:blipFill>
        <p:spPr>
          <a:xfrm>
            <a:off x="8780602" y="4065223"/>
            <a:ext cx="2895398" cy="2204864"/>
          </a:xfrm>
          <a:prstGeom prst="rect">
            <a:avLst/>
          </a:prstGeom>
        </p:spPr>
      </p:pic>
      <p:sp>
        <p:nvSpPr>
          <p:cNvPr id="3" name="Szövegdoboz 2">
            <a:extLst>
              <a:ext uri="{FF2B5EF4-FFF2-40B4-BE49-F238E27FC236}">
                <a16:creationId xmlns:a16="http://schemas.microsoft.com/office/drawing/2014/main" id="{3E417407-1302-443B-B400-4A2D1EF9526B}"/>
              </a:ext>
            </a:extLst>
          </p:cNvPr>
          <p:cNvSpPr txBox="1"/>
          <p:nvPr/>
        </p:nvSpPr>
        <p:spPr>
          <a:xfrm>
            <a:off x="8323402" y="1561444"/>
            <a:ext cx="914400" cy="313407"/>
          </a:xfrm>
          <a:prstGeom prst="rect">
            <a:avLst/>
          </a:prstGeom>
          <a:noFill/>
        </p:spPr>
        <p:txBody>
          <a:bodyPr wrap="none" lIns="0" tIns="0" rIns="0" bIns="0" rtlCol="0">
            <a:noAutofit/>
          </a:bodyPr>
          <a:lstStyle/>
          <a:p>
            <a:pPr algn="l">
              <a:buClr>
                <a:schemeClr val="tx2"/>
              </a:buClr>
              <a:buSzPct val="100000"/>
            </a:pPr>
            <a:r>
              <a:rPr lang="hu-HU" dirty="0"/>
              <a:t>abakusz</a:t>
            </a:r>
          </a:p>
        </p:txBody>
      </p:sp>
      <p:sp>
        <p:nvSpPr>
          <p:cNvPr id="12" name="Szövegdoboz 11">
            <a:extLst>
              <a:ext uri="{FF2B5EF4-FFF2-40B4-BE49-F238E27FC236}">
                <a16:creationId xmlns:a16="http://schemas.microsoft.com/office/drawing/2014/main" id="{F6E45EA0-E434-4628-BFA3-324431D85A2D}"/>
              </a:ext>
            </a:extLst>
          </p:cNvPr>
          <p:cNvSpPr txBox="1"/>
          <p:nvPr/>
        </p:nvSpPr>
        <p:spPr>
          <a:xfrm>
            <a:off x="8435543" y="3015156"/>
            <a:ext cx="914400" cy="313407"/>
          </a:xfrm>
          <a:prstGeom prst="rect">
            <a:avLst/>
          </a:prstGeom>
          <a:noFill/>
        </p:spPr>
        <p:txBody>
          <a:bodyPr wrap="none" lIns="0" tIns="0" rIns="0" bIns="0" rtlCol="0">
            <a:noAutofit/>
          </a:bodyPr>
          <a:lstStyle/>
          <a:p>
            <a:pPr algn="l">
              <a:buClr>
                <a:schemeClr val="tx2"/>
              </a:buClr>
              <a:buSzPct val="100000"/>
            </a:pPr>
            <a:r>
              <a:rPr lang="hu-HU" dirty="0"/>
              <a:t>szorobán</a:t>
            </a:r>
          </a:p>
        </p:txBody>
      </p:sp>
    </p:spTree>
    <p:extLst>
      <p:ext uri="{BB962C8B-B14F-4D97-AF65-F5344CB8AC3E}">
        <p14:creationId xmlns:p14="http://schemas.microsoft.com/office/powerpoint/2010/main" val="1728978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556792"/>
            <a:ext cx="5472000" cy="4824536"/>
          </a:xfrm>
        </p:spPr>
        <p:txBody>
          <a:bodyPr numCol="1">
            <a:noAutofit/>
          </a:bodyPr>
          <a:lstStyle/>
          <a:p>
            <a:pPr marL="0" lvl="2" indent="0">
              <a:buNone/>
            </a:pPr>
            <a:r>
              <a:rPr lang="hu-HU" dirty="0"/>
              <a:t> - A modulok önálló szerver folyamatok.</a:t>
            </a:r>
          </a:p>
          <a:p>
            <a:pPr marL="0" lvl="2" indent="0">
              <a:buNone/>
            </a:pPr>
            <a:r>
              <a:rPr lang="hu-HU" dirty="0"/>
              <a:t>· </a:t>
            </a:r>
            <a:r>
              <a:rPr lang="hu-HU" dirty="0" err="1"/>
              <a:t>Mikrokernel</a:t>
            </a:r>
            <a:r>
              <a:rPr lang="hu-HU" dirty="0"/>
              <a:t>: privilegizált (kernel) mód.</a:t>
            </a:r>
          </a:p>
          <a:p>
            <a:pPr marL="0" lvl="2" indent="0">
              <a:buNone/>
            </a:pPr>
            <a:r>
              <a:rPr lang="hu-HU" dirty="0"/>
              <a:t> - Folyamatok: felhasználói mód.</a:t>
            </a:r>
          </a:p>
          <a:p>
            <a:pPr marL="0" lvl="2" indent="0">
              <a:buNone/>
            </a:pPr>
            <a:r>
              <a:rPr lang="hu-HU" dirty="0"/>
              <a:t>· Előny: rugalmas, biztonságos működés.</a:t>
            </a:r>
          </a:p>
          <a:p>
            <a:pPr marL="0" lvl="2" indent="0">
              <a:buNone/>
            </a:pPr>
            <a:r>
              <a:rPr lang="hu-HU" dirty="0"/>
              <a:t>· Hátrány: nem hatékony hardver</a:t>
            </a:r>
          </a:p>
          <a:p>
            <a:pPr marL="0" lvl="2" indent="0">
              <a:buNone/>
            </a:pPr>
            <a:r>
              <a:rPr lang="hu-HU" dirty="0"/>
              <a:t>kihasználás (környezetváltások!).</a:t>
            </a:r>
          </a:p>
          <a:p>
            <a:pPr marL="0" lvl="2" indent="0">
              <a:buNone/>
            </a:pPr>
            <a:r>
              <a:rPr lang="hu-HU" dirty="0"/>
              <a:t>Pl.: Mach operációs rendszer.</a:t>
            </a:r>
          </a:p>
          <a:p>
            <a:pPr marL="0" lvl="2" indent="0">
              <a:buNone/>
            </a:pPr>
            <a:r>
              <a:rPr lang="hu-HU" dirty="0"/>
              <a:t>UNIX </a:t>
            </a:r>
            <a:r>
              <a:rPr lang="hu-HU" dirty="0" err="1"/>
              <a:t>daemon</a:t>
            </a:r>
            <a:r>
              <a:rPr lang="hu-HU" dirty="0"/>
              <a:t> folyamatok</a:t>
            </a:r>
          </a:p>
          <a:p>
            <a:pPr marL="0" lvl="2" indent="0">
              <a:buNone/>
            </a:pPr>
            <a:endParaRPr lang="hu-HU" dirty="0"/>
          </a:p>
          <a:p>
            <a:pPr marL="0" lvl="2" indent="0">
              <a:buNone/>
            </a:pPr>
            <a:r>
              <a:rPr lang="hu-HU" dirty="0"/>
              <a:t> - Réteg szerkezet.</a:t>
            </a:r>
          </a:p>
          <a:p>
            <a:pPr marL="0" lvl="2" indent="0">
              <a:buNone/>
            </a:pPr>
            <a:r>
              <a:rPr lang="hu-HU" dirty="0"/>
              <a:t>· Kliens-szerver működés (alrendszerek, szolgáltatások stb.).</a:t>
            </a:r>
          </a:p>
          <a:p>
            <a:pPr marL="0" lvl="2" indent="0">
              <a:buNone/>
            </a:pPr>
            <a:r>
              <a:rPr lang="hu-HU" dirty="0"/>
              <a:t>· Szigorú interfész használat.</a:t>
            </a:r>
          </a:p>
          <a:p>
            <a:pPr marL="0" lvl="2" indent="0">
              <a:buNone/>
            </a:pPr>
            <a:r>
              <a:rPr lang="hu-HU" dirty="0"/>
              <a:t>· Hatékony hardver kihasználás: </a:t>
            </a:r>
            <a:r>
              <a:rPr lang="hu-HU" dirty="0" err="1"/>
              <a:t>user</a:t>
            </a:r>
            <a:r>
              <a:rPr lang="hu-HU" dirty="0"/>
              <a:t> módban megvalósítható funkciók kernel módban vannak. </a:t>
            </a:r>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40</a:t>
            </a:fld>
            <a:endParaRPr kumimoji="0" lang="en-US" b="0" i="0" u="none" strike="noStrike" kern="1200" cap="none" spc="0" normalizeH="0" baseline="0" noProof="0">
              <a:ln>
                <a:noFill/>
              </a:ln>
              <a:effectLst/>
              <a:uLnTx/>
              <a:uFillTx/>
            </a:endParaRPr>
          </a:p>
        </p:txBody>
      </p:sp>
      <p:pic>
        <p:nvPicPr>
          <p:cNvPr id="7" name="Kép 6">
            <a:extLst>
              <a:ext uri="{FF2B5EF4-FFF2-40B4-BE49-F238E27FC236}">
                <a16:creationId xmlns:a16="http://schemas.microsoft.com/office/drawing/2014/main" id="{2DF48EA7-4670-4890-9625-A18CDF80073C}"/>
              </a:ext>
            </a:extLst>
          </p:cNvPr>
          <p:cNvPicPr>
            <a:picLocks noChangeAspect="1"/>
          </p:cNvPicPr>
          <p:nvPr/>
        </p:nvPicPr>
        <p:blipFill>
          <a:blip r:embed="rId2"/>
          <a:stretch>
            <a:fillRect/>
          </a:stretch>
        </p:blipFill>
        <p:spPr>
          <a:xfrm>
            <a:off x="6143977" y="1697038"/>
            <a:ext cx="5658023" cy="3822660"/>
          </a:xfrm>
          <a:prstGeom prst="rect">
            <a:avLst/>
          </a:prstGeom>
        </p:spPr>
      </p:pic>
      <p:sp>
        <p:nvSpPr>
          <p:cNvPr id="9" name="Titel 1">
            <a:extLst>
              <a:ext uri="{FF2B5EF4-FFF2-40B4-BE49-F238E27FC236}">
                <a16:creationId xmlns:a16="http://schemas.microsoft.com/office/drawing/2014/main" id="{4F53DE79-D6BA-4AB6-8AC5-EBEB8CC3E0C3}"/>
              </a:ext>
            </a:extLst>
          </p:cNvPr>
          <p:cNvSpPr>
            <a:spLocks noGrp="1"/>
          </p:cNvSpPr>
          <p:nvPr>
            <p:ph type="title"/>
          </p:nvPr>
        </p:nvSpPr>
        <p:spPr bwMode="black">
          <a:xfrm>
            <a:off x="624000" y="332656"/>
            <a:ext cx="10944000" cy="1008112"/>
          </a:xfrm>
        </p:spPr>
        <p:txBody>
          <a:bodyPr anchor="t">
            <a:normAutofit fontScale="90000"/>
          </a:bodyPr>
          <a:lstStyle/>
          <a:p>
            <a:pPr>
              <a:lnSpc>
                <a:spcPct val="100000"/>
              </a:lnSpc>
            </a:pPr>
            <a:r>
              <a:rPr lang="hu-HU" sz="4400" dirty="0"/>
              <a:t>Az operációs rendszer</a:t>
            </a:r>
            <a:br>
              <a:rPr lang="hu-HU" dirty="0"/>
            </a:br>
            <a:r>
              <a:rPr lang="hu-HU" sz="2000" dirty="0"/>
              <a:t>     </a:t>
            </a:r>
            <a:r>
              <a:rPr lang="hu-HU" sz="2700" dirty="0"/>
              <a:t>- Kliens-szerver modellre épülő operációs rendszer</a:t>
            </a:r>
            <a:endParaRPr lang="en-US" sz="2700" dirty="0"/>
          </a:p>
        </p:txBody>
      </p:sp>
    </p:spTree>
    <p:extLst>
      <p:ext uri="{BB962C8B-B14F-4D97-AF65-F5344CB8AC3E}">
        <p14:creationId xmlns:p14="http://schemas.microsoft.com/office/powerpoint/2010/main" val="2550077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48392"/>
            <a:ext cx="5472000" cy="4932936"/>
          </a:xfrm>
        </p:spPr>
        <p:txBody>
          <a:bodyPr numCol="1">
            <a:noAutofit/>
          </a:bodyPr>
          <a:lstStyle/>
          <a:p>
            <a:pPr marL="0" lvl="2" indent="0">
              <a:buNone/>
            </a:pPr>
            <a:r>
              <a:rPr lang="hu-HU" dirty="0"/>
              <a:t>• adatrejtés: Az operációs rendszer objektumai csak saját adataikat érhetik el.</a:t>
            </a:r>
          </a:p>
          <a:p>
            <a:pPr marL="0" lvl="2" indent="0">
              <a:buNone/>
            </a:pPr>
            <a:r>
              <a:rPr lang="hu-HU" dirty="0"/>
              <a:t>• interfész-használat: Az objektumok formális interfészt használnak egymás elérésére.</a:t>
            </a:r>
          </a:p>
          <a:p>
            <a:pPr marL="0" lvl="2" indent="0">
              <a:buNone/>
            </a:pPr>
            <a:r>
              <a:rPr lang="hu-HU" dirty="0"/>
              <a:t>• hierarchikus objektum szerkezet: kernel objektumok, </a:t>
            </a:r>
            <a:r>
              <a:rPr lang="hu-HU" dirty="0" err="1"/>
              <a:t>executive</a:t>
            </a:r>
            <a:r>
              <a:rPr lang="hu-HU" dirty="0"/>
              <a:t> objektumok.</a:t>
            </a:r>
          </a:p>
          <a:p>
            <a:pPr marL="0" lvl="2" indent="0">
              <a:buNone/>
            </a:pPr>
            <a:endParaRPr lang="hu-HU" dirty="0"/>
          </a:p>
          <a:p>
            <a:pPr marL="0" lvl="2" indent="0">
              <a:buNone/>
            </a:pPr>
            <a:r>
              <a:rPr lang="hu-HU" dirty="0"/>
              <a:t>A Windows NT nem valósítja meg a következő objektum-orientált tulajdonságokat:</a:t>
            </a:r>
          </a:p>
          <a:p>
            <a:pPr marL="0" lvl="2" indent="0">
              <a:buNone/>
            </a:pPr>
            <a:r>
              <a:rPr lang="hu-HU" dirty="0"/>
              <a:t>– polimorfizmus:</a:t>
            </a:r>
          </a:p>
          <a:p>
            <a:pPr marL="0" lvl="2" indent="0">
              <a:buNone/>
            </a:pPr>
            <a:r>
              <a:rPr lang="hu-HU" dirty="0"/>
              <a:t>Azonos néven különböző objektumok elérése.</a:t>
            </a:r>
          </a:p>
          <a:p>
            <a:pPr marL="0" lvl="2" indent="0">
              <a:buNone/>
            </a:pPr>
            <a:r>
              <a:rPr lang="hu-HU" dirty="0"/>
              <a:t>– öröklődés:</a:t>
            </a:r>
          </a:p>
          <a:p>
            <a:pPr marL="0" lvl="2" indent="0">
              <a:buNone/>
            </a:pPr>
            <a:r>
              <a:rPr lang="hu-HU" dirty="0"/>
              <a:t>Az objektumoknak hierarchikus származási rendszere.</a:t>
            </a:r>
          </a:p>
          <a:p>
            <a:pPr marL="0" lvl="2" indent="0">
              <a:buNone/>
            </a:pPr>
            <a:r>
              <a:rPr lang="hu-HU" dirty="0"/>
              <a:t>– dinamikus adattípus-kötés:</a:t>
            </a:r>
          </a:p>
          <a:p>
            <a:pPr marL="0" lvl="2" indent="0">
              <a:buNone/>
            </a:pPr>
            <a:r>
              <a:rPr lang="hu-HU" dirty="0"/>
              <a:t>Definiálhatóak adattípussal paraméterezett objektumok.</a:t>
            </a:r>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41</a:t>
            </a:fld>
            <a:endParaRPr kumimoji="0" lang="en-US" b="0" i="0" u="none" strike="noStrike" kern="1200" cap="none" spc="0" normalizeH="0" baseline="0" noProof="0">
              <a:ln>
                <a:noFill/>
              </a:ln>
              <a:effectLst/>
              <a:uLnTx/>
              <a:uFillTx/>
            </a:endParaRPr>
          </a:p>
        </p:txBody>
      </p:sp>
      <p:pic>
        <p:nvPicPr>
          <p:cNvPr id="7" name="Kép 6">
            <a:extLst>
              <a:ext uri="{FF2B5EF4-FFF2-40B4-BE49-F238E27FC236}">
                <a16:creationId xmlns:a16="http://schemas.microsoft.com/office/drawing/2014/main" id="{2DF48EA7-4670-4890-9625-A18CDF80073C}"/>
              </a:ext>
            </a:extLst>
          </p:cNvPr>
          <p:cNvPicPr>
            <a:picLocks noChangeAspect="1"/>
          </p:cNvPicPr>
          <p:nvPr/>
        </p:nvPicPr>
        <p:blipFill>
          <a:blip r:embed="rId2"/>
          <a:stretch>
            <a:fillRect/>
          </a:stretch>
        </p:blipFill>
        <p:spPr>
          <a:xfrm>
            <a:off x="6143977" y="1697038"/>
            <a:ext cx="5658023" cy="3822660"/>
          </a:xfrm>
          <a:prstGeom prst="rect">
            <a:avLst/>
          </a:prstGeom>
        </p:spPr>
      </p:pic>
      <p:sp>
        <p:nvSpPr>
          <p:cNvPr id="9" name="Titel 1">
            <a:extLst>
              <a:ext uri="{FF2B5EF4-FFF2-40B4-BE49-F238E27FC236}">
                <a16:creationId xmlns:a16="http://schemas.microsoft.com/office/drawing/2014/main" id="{30DADF6D-952B-49FD-B6F6-07DCB1627558}"/>
              </a:ext>
            </a:extLst>
          </p:cNvPr>
          <p:cNvSpPr>
            <a:spLocks noGrp="1"/>
          </p:cNvSpPr>
          <p:nvPr>
            <p:ph type="title"/>
          </p:nvPr>
        </p:nvSpPr>
        <p:spPr bwMode="black">
          <a:xfrm>
            <a:off x="624000" y="332656"/>
            <a:ext cx="10944000" cy="1008112"/>
          </a:xfrm>
        </p:spPr>
        <p:txBody>
          <a:bodyPr anchor="t">
            <a:normAutofit fontScale="90000"/>
          </a:bodyPr>
          <a:lstStyle/>
          <a:p>
            <a:pPr>
              <a:lnSpc>
                <a:spcPct val="100000"/>
              </a:lnSpc>
            </a:pPr>
            <a:r>
              <a:rPr lang="hu-HU" sz="4400" dirty="0"/>
              <a:t>Az operációs rendszer</a:t>
            </a:r>
            <a:br>
              <a:rPr lang="hu-HU" dirty="0"/>
            </a:br>
            <a:r>
              <a:rPr lang="hu-HU" sz="2000" dirty="0"/>
              <a:t>     </a:t>
            </a:r>
            <a:r>
              <a:rPr lang="hu-HU" sz="2700" dirty="0"/>
              <a:t>- Kliens-szerver modellre épülő operációs rendszer</a:t>
            </a:r>
            <a:endParaRPr lang="en-US" sz="2700" dirty="0"/>
          </a:p>
        </p:txBody>
      </p:sp>
    </p:spTree>
    <p:extLst>
      <p:ext uri="{BB962C8B-B14F-4D97-AF65-F5344CB8AC3E}">
        <p14:creationId xmlns:p14="http://schemas.microsoft.com/office/powerpoint/2010/main" val="3202234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697038"/>
            <a:ext cx="5472000" cy="4684290"/>
          </a:xfrm>
        </p:spPr>
        <p:txBody>
          <a:bodyPr numCol="1">
            <a:noAutofit/>
          </a:bodyPr>
          <a:lstStyle/>
          <a:p>
            <a:pPr marL="0" lvl="2" indent="0">
              <a:buNone/>
            </a:pPr>
            <a:endParaRPr lang="hu-HU" dirty="0"/>
          </a:p>
          <a:p>
            <a:pPr lvl="2"/>
            <a:r>
              <a:rPr lang="hu-HU" dirty="0"/>
              <a:t>HAL: csatoló a HW és a </a:t>
            </a:r>
            <a:r>
              <a:rPr lang="hu-HU" dirty="0" err="1"/>
              <a:t>mikrokernel</a:t>
            </a:r>
            <a:r>
              <a:rPr lang="hu-HU" dirty="0"/>
              <a:t> között. A HW különbözőségeket (processzor architektúra, processzorok száma stb.) küszöböli ki. A HW gyártók készítik, szállítják. </a:t>
            </a:r>
          </a:p>
          <a:p>
            <a:pPr lvl="2"/>
            <a:r>
              <a:rPr lang="hu-HU" dirty="0" err="1"/>
              <a:t>Mikrokernel</a:t>
            </a:r>
            <a:r>
              <a:rPr lang="hu-HU" dirty="0"/>
              <a:t>: IT kezelés, ütemezés a szálakra, CPU szinkronizáció stb. </a:t>
            </a:r>
          </a:p>
          <a:p>
            <a:pPr lvl="2"/>
            <a:r>
              <a:rPr lang="hu-HU" dirty="0"/>
              <a:t>Szolgáltatások: </a:t>
            </a:r>
          </a:p>
          <a:p>
            <a:pPr marL="144000" lvl="3" indent="0">
              <a:buNone/>
            </a:pPr>
            <a:r>
              <a:rPr lang="hu-HU" dirty="0"/>
              <a:t>– Objektum menedzser: objektum elnevezések, biztonsági tényezők kezelése. “</a:t>
            </a:r>
            <a:r>
              <a:rPr lang="hu-HU" dirty="0" err="1"/>
              <a:t>Handle</a:t>
            </a:r>
            <a:r>
              <a:rPr lang="hu-HU" dirty="0"/>
              <a:t>“ készítés az objektumokhoz. </a:t>
            </a:r>
          </a:p>
          <a:p>
            <a:pPr marL="144000" lvl="3" indent="0">
              <a:buNone/>
            </a:pPr>
            <a:r>
              <a:rPr lang="hu-HU" dirty="0"/>
              <a:t>– Folyamat menedzser: taszkok létrehozása, törlése, szálak létrehozása, törlése. Együttműködik a biztonsági rendszerrel, a memória menedzserrel. </a:t>
            </a:r>
          </a:p>
          <a:p>
            <a:pPr marL="144000" lvl="3" indent="0">
              <a:buNone/>
            </a:pPr>
            <a:r>
              <a:rPr lang="hu-HU" dirty="0"/>
              <a:t>– Helyi </a:t>
            </a:r>
            <a:r>
              <a:rPr lang="hu-HU" dirty="0" err="1"/>
              <a:t>elj</a:t>
            </a:r>
            <a:r>
              <a:rPr lang="hu-HU" dirty="0"/>
              <a:t>. hívás: (hasonlít az RPC-</a:t>
            </a:r>
            <a:r>
              <a:rPr lang="hu-HU" dirty="0" err="1"/>
              <a:t>hez</a:t>
            </a:r>
            <a:r>
              <a:rPr lang="hu-HU" dirty="0"/>
              <a:t>) egy alkalmazáshoz a rendszerkörnyezetet létrehozó alrendszer (kliens-szerver) létrehozáshoz hívás. </a:t>
            </a:r>
            <a:endParaRPr lang="hu-HU" i="0" dirty="0">
              <a:effectLst/>
            </a:endParaRPr>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42</a:t>
            </a:fld>
            <a:endParaRPr kumimoji="0" lang="en-US" b="0" i="0" u="none" strike="noStrike" kern="1200" cap="none" spc="0" normalizeH="0" baseline="0" noProof="0">
              <a:ln>
                <a:noFill/>
              </a:ln>
              <a:effectLst/>
              <a:uLnTx/>
              <a:uFillTx/>
            </a:endParaRPr>
          </a:p>
        </p:txBody>
      </p:sp>
      <p:pic>
        <p:nvPicPr>
          <p:cNvPr id="7" name="Kép 6">
            <a:extLst>
              <a:ext uri="{FF2B5EF4-FFF2-40B4-BE49-F238E27FC236}">
                <a16:creationId xmlns:a16="http://schemas.microsoft.com/office/drawing/2014/main" id="{2DF48EA7-4670-4890-9625-A18CDF80073C}"/>
              </a:ext>
            </a:extLst>
          </p:cNvPr>
          <p:cNvPicPr>
            <a:picLocks noChangeAspect="1"/>
          </p:cNvPicPr>
          <p:nvPr/>
        </p:nvPicPr>
        <p:blipFill>
          <a:blip r:embed="rId2"/>
          <a:stretch>
            <a:fillRect/>
          </a:stretch>
        </p:blipFill>
        <p:spPr>
          <a:xfrm>
            <a:off x="6143977" y="1697038"/>
            <a:ext cx="5658023" cy="3822660"/>
          </a:xfrm>
          <a:prstGeom prst="rect">
            <a:avLst/>
          </a:prstGeom>
        </p:spPr>
      </p:pic>
      <p:sp>
        <p:nvSpPr>
          <p:cNvPr id="9" name="Titel 1">
            <a:extLst>
              <a:ext uri="{FF2B5EF4-FFF2-40B4-BE49-F238E27FC236}">
                <a16:creationId xmlns:a16="http://schemas.microsoft.com/office/drawing/2014/main" id="{76EC81DE-E10A-4BA6-B5C0-8FEA23389CD6}"/>
              </a:ext>
            </a:extLst>
          </p:cNvPr>
          <p:cNvSpPr>
            <a:spLocks noGrp="1"/>
          </p:cNvSpPr>
          <p:nvPr>
            <p:ph type="title"/>
          </p:nvPr>
        </p:nvSpPr>
        <p:spPr bwMode="black">
          <a:xfrm>
            <a:off x="624000" y="332656"/>
            <a:ext cx="10944000" cy="1008112"/>
          </a:xfrm>
        </p:spPr>
        <p:txBody>
          <a:bodyPr anchor="t">
            <a:normAutofit fontScale="90000"/>
          </a:bodyPr>
          <a:lstStyle/>
          <a:p>
            <a:pPr>
              <a:lnSpc>
                <a:spcPct val="100000"/>
              </a:lnSpc>
            </a:pPr>
            <a:r>
              <a:rPr lang="hu-HU" sz="4400" dirty="0"/>
              <a:t>Az operációs rendszer</a:t>
            </a:r>
            <a:br>
              <a:rPr lang="hu-HU" dirty="0"/>
            </a:br>
            <a:r>
              <a:rPr lang="hu-HU" sz="2000" dirty="0"/>
              <a:t>     </a:t>
            </a:r>
            <a:r>
              <a:rPr lang="hu-HU" sz="2700" dirty="0"/>
              <a:t>- Kliens-szerver modellre épülő operációs rendszer</a:t>
            </a:r>
            <a:endParaRPr lang="en-US" sz="2700" dirty="0"/>
          </a:p>
        </p:txBody>
      </p:sp>
    </p:spTree>
    <p:extLst>
      <p:ext uri="{BB962C8B-B14F-4D97-AF65-F5344CB8AC3E}">
        <p14:creationId xmlns:p14="http://schemas.microsoft.com/office/powerpoint/2010/main" val="212503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233B5A26-180C-4D44-9B0E-66BCA96DF0FF}"/>
              </a:ext>
            </a:extLst>
          </p:cNvPr>
          <p:cNvPicPr>
            <a:picLocks noChangeAspect="1"/>
          </p:cNvPicPr>
          <p:nvPr/>
        </p:nvPicPr>
        <p:blipFill>
          <a:blip r:embed="rId2"/>
          <a:stretch>
            <a:fillRect/>
          </a:stretch>
        </p:blipFill>
        <p:spPr>
          <a:xfrm>
            <a:off x="2639824" y="3718043"/>
            <a:ext cx="6912352" cy="2667601"/>
          </a:xfrm>
          <a:prstGeom prst="rect">
            <a:avLst/>
          </a:prstGeom>
        </p:spPr>
      </p:pic>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US" dirty="0"/>
              <a:t>Az </a:t>
            </a:r>
            <a:r>
              <a:rPr lang="en-US" dirty="0" err="1"/>
              <a:t>operációs</a:t>
            </a:r>
            <a:r>
              <a:rPr lang="en-US" dirty="0"/>
              <a:t> </a:t>
            </a:r>
            <a:r>
              <a:rPr lang="en-US" dirty="0" err="1"/>
              <a:t>rendszer</a:t>
            </a:r>
            <a:endParaRPr lang="en-US" dirty="0"/>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10"/>
          </p:nvPr>
        </p:nvSpPr>
        <p:spPr bwMode="black"/>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900" cap="none" spc="0" normalizeH="0" baseline="0" noProof="0">
                <a:ln>
                  <a:noFill/>
                </a:ln>
                <a:solidFill>
                  <a:prstClr val="black"/>
                </a:solidFill>
                <a:effectLst/>
                <a:uLnTx/>
                <a:uFillTx/>
                <a:latin typeface="TeleNeo Office"/>
                <a:ea typeface="+mn-ea"/>
                <a:cs typeface="+mn-cs"/>
              </a:rPr>
              <a:t>public | Barizs Dániel | Operációs rendszerek| 2022. 10. 19, 26</a:t>
            </a:r>
            <a:endParaRPr kumimoji="0" lang="en-US" sz="900" b="0" i="0" u="none" strike="noStrike" kern="900" cap="none" spc="0" normalizeH="0" baseline="0" noProof="0" dirty="0">
              <a:ln>
                <a:noFill/>
              </a:ln>
              <a:solidFill>
                <a:prstClr val="black"/>
              </a:solidFill>
              <a:effectLst/>
              <a:uLnTx/>
              <a:uFillTx/>
              <a:latin typeface="TeleNeo Office"/>
              <a:ea typeface="+mn-ea"/>
              <a:cs typeface="+mn-cs"/>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608" y="1196752"/>
            <a:ext cx="11303392" cy="4896544"/>
          </a:xfrm>
        </p:spPr>
        <p:txBody>
          <a:bodyPr/>
          <a:lstStyle/>
          <a:p>
            <a:pPr algn="l"/>
            <a:r>
              <a:rPr lang="hu-HU" sz="1600" b="1" i="0" u="sng" dirty="0">
                <a:solidFill>
                  <a:srgbClr val="000000"/>
                </a:solidFill>
                <a:effectLst/>
                <a:latin typeface="Times New Roman" panose="02020603050405020304" pitchFamily="18" charset="0"/>
              </a:rPr>
              <a:t>A bekapcsolástól a rendszermag betöltéséig:</a:t>
            </a:r>
            <a:endParaRPr lang="hu-HU" sz="1600" b="1" i="0" dirty="0">
              <a:solidFill>
                <a:srgbClr val="000000"/>
              </a:solidFill>
              <a:effectLst/>
              <a:latin typeface="Times New Roman" panose="02020603050405020304" pitchFamily="18" charset="0"/>
            </a:endParaRPr>
          </a:p>
          <a:p>
            <a:pPr algn="l"/>
            <a:r>
              <a:rPr lang="hu-HU" sz="1600" b="0" i="0" dirty="0">
                <a:solidFill>
                  <a:srgbClr val="000000"/>
                </a:solidFill>
                <a:effectLst/>
                <a:latin typeface="Times New Roman" panose="02020603050405020304" pitchFamily="18" charset="0"/>
              </a:rPr>
              <a:t>A </a:t>
            </a:r>
            <a:r>
              <a:rPr lang="hu-HU" sz="1600" b="1" i="0" dirty="0">
                <a:solidFill>
                  <a:srgbClr val="000000"/>
                </a:solidFill>
                <a:effectLst/>
                <a:latin typeface="Times New Roman" panose="02020603050405020304" pitchFamily="18" charset="0"/>
              </a:rPr>
              <a:t>rendszermag</a:t>
            </a:r>
            <a:r>
              <a:rPr lang="hu-HU" sz="1600" b="0" i="0" dirty="0">
                <a:solidFill>
                  <a:srgbClr val="000000"/>
                </a:solidFill>
                <a:effectLst/>
                <a:latin typeface="Times New Roman" panose="02020603050405020304" pitchFamily="18" charset="0"/>
              </a:rPr>
              <a:t> (kernel) </a:t>
            </a:r>
            <a:r>
              <a:rPr lang="hu-HU" sz="1600" b="1" i="0" dirty="0">
                <a:solidFill>
                  <a:srgbClr val="000000"/>
                </a:solidFill>
                <a:effectLst/>
                <a:latin typeface="Times New Roman" panose="02020603050405020304" pitchFamily="18" charset="0"/>
              </a:rPr>
              <a:t>betöltődéséig</a:t>
            </a:r>
            <a:r>
              <a:rPr lang="hu-HU" sz="1600" b="0" i="0" dirty="0">
                <a:solidFill>
                  <a:srgbClr val="000000"/>
                </a:solidFill>
                <a:effectLst/>
                <a:latin typeface="Times New Roman" panose="02020603050405020304" pitchFamily="18" charset="0"/>
              </a:rPr>
              <a:t> a számítógép </a:t>
            </a:r>
            <a:r>
              <a:rPr lang="hu-HU" sz="1600" b="1" i="0" dirty="0">
                <a:solidFill>
                  <a:srgbClr val="000000"/>
                </a:solidFill>
                <a:effectLst/>
                <a:latin typeface="Times New Roman" panose="02020603050405020304" pitchFamily="18" charset="0"/>
              </a:rPr>
              <a:t>valós módban</a:t>
            </a:r>
            <a:r>
              <a:rPr lang="hu-HU" sz="1600" b="0" i="0" dirty="0">
                <a:solidFill>
                  <a:srgbClr val="000000"/>
                </a:solidFill>
                <a:effectLst/>
                <a:latin typeface="Times New Roman" panose="02020603050405020304" pitchFamily="18" charset="0"/>
              </a:rPr>
              <a:t> (REAL MODE) működik. Ez az egy felhasználós állapot, ilyenkor még egyetlen folyamat fut, ami a betöltést végzi. A következők történnek:</a:t>
            </a:r>
          </a:p>
          <a:p>
            <a:pPr marL="355600" lvl="2" indent="-355600">
              <a:spcAft>
                <a:spcPts val="0"/>
              </a:spcAft>
              <a:buFont typeface="+mj-lt"/>
              <a:buAutoNum type="arabicPeriod"/>
            </a:pPr>
            <a:r>
              <a:rPr lang="hu-HU" sz="1600" b="0" i="0" dirty="0">
                <a:solidFill>
                  <a:srgbClr val="000000"/>
                </a:solidFill>
                <a:effectLst/>
                <a:latin typeface="Times New Roman" panose="02020603050405020304" pitchFamily="18" charset="0"/>
              </a:rPr>
              <a:t>Elindul az alaplapon tárolt BIOS rutin. (BIOS = Basic Input Output System)</a:t>
            </a:r>
          </a:p>
          <a:p>
            <a:pPr marL="355600" lvl="2" indent="-355600">
              <a:spcAft>
                <a:spcPts val="0"/>
              </a:spcAft>
              <a:buFont typeface="+mj-lt"/>
              <a:buAutoNum type="arabicPeriod"/>
            </a:pPr>
            <a:r>
              <a:rPr lang="hu-HU" sz="1600" b="0" i="0" dirty="0">
                <a:solidFill>
                  <a:srgbClr val="000000"/>
                </a:solidFill>
                <a:effectLst/>
                <a:latin typeface="Times New Roman" panose="02020603050405020304" pitchFamily="18" charset="0"/>
              </a:rPr>
              <a:t>A BIOS rutin elindítja a bekapcsolási öntesztet (</a:t>
            </a:r>
            <a:r>
              <a:rPr lang="hu-HU" sz="1600" b="1" i="0" dirty="0">
                <a:solidFill>
                  <a:srgbClr val="000000"/>
                </a:solidFill>
                <a:effectLst/>
                <a:latin typeface="Times New Roman" panose="02020603050405020304" pitchFamily="18" charset="0"/>
              </a:rPr>
              <a:t>POST</a:t>
            </a:r>
            <a:r>
              <a:rPr lang="hu-HU" sz="1600" b="0" i="0" dirty="0">
                <a:solidFill>
                  <a:srgbClr val="000000"/>
                </a:solidFill>
                <a:effectLst/>
                <a:latin typeface="Times New Roman" panose="02020603050405020304" pitchFamily="18" charset="0"/>
              </a:rPr>
              <a:t> = </a:t>
            </a:r>
            <a:r>
              <a:rPr lang="hu-HU" sz="1600" b="0" i="0" dirty="0" err="1">
                <a:solidFill>
                  <a:srgbClr val="000000"/>
                </a:solidFill>
                <a:effectLst/>
                <a:latin typeface="Times New Roman" panose="02020603050405020304" pitchFamily="18" charset="0"/>
              </a:rPr>
              <a:t>Power-On</a:t>
            </a:r>
            <a:r>
              <a:rPr lang="hu-HU" sz="1600" b="0" i="0" dirty="0">
                <a:solidFill>
                  <a:srgbClr val="000000"/>
                </a:solidFill>
                <a:effectLst/>
                <a:latin typeface="Times New Roman" panose="02020603050405020304" pitchFamily="18" charset="0"/>
              </a:rPr>
              <a:t> </a:t>
            </a:r>
            <a:r>
              <a:rPr lang="hu-HU" sz="1600" b="0" i="0" dirty="0" err="1">
                <a:solidFill>
                  <a:srgbClr val="000000"/>
                </a:solidFill>
                <a:effectLst/>
                <a:latin typeface="Times New Roman" panose="02020603050405020304" pitchFamily="18" charset="0"/>
              </a:rPr>
              <a:t>Self</a:t>
            </a:r>
            <a:r>
              <a:rPr lang="hu-HU" sz="1600" b="0" i="0" dirty="0">
                <a:solidFill>
                  <a:srgbClr val="000000"/>
                </a:solidFill>
                <a:effectLst/>
                <a:latin typeface="Times New Roman" panose="02020603050405020304" pitchFamily="18" charset="0"/>
              </a:rPr>
              <a:t> Test). A POST a számítógép bekapcsolásakor vagy újraindításakor (</a:t>
            </a:r>
            <a:r>
              <a:rPr lang="hu-HU" sz="1600" b="0" i="0" dirty="0" err="1">
                <a:solidFill>
                  <a:srgbClr val="000000"/>
                </a:solidFill>
                <a:effectLst/>
                <a:latin typeface="Times New Roman" panose="02020603050405020304" pitchFamily="18" charset="0"/>
              </a:rPr>
              <a:t>reset</a:t>
            </a:r>
            <a:r>
              <a:rPr lang="hu-HU" sz="1600" b="0" i="0" dirty="0">
                <a:solidFill>
                  <a:srgbClr val="000000"/>
                </a:solidFill>
                <a:effectLst/>
                <a:latin typeface="Times New Roman" panose="02020603050405020304" pitchFamily="18" charset="0"/>
              </a:rPr>
              <a:t>) lefutó program, amely ellenőrzi a rendszer beállítások szerinti eszközök meglétét és működését. Hiányzó vagy hibás hardverelem esetén általában hangjelzés figyelmeztet a problémára.</a:t>
            </a:r>
          </a:p>
          <a:p>
            <a:pPr marL="355600" lvl="2" indent="-355600">
              <a:spcAft>
                <a:spcPts val="0"/>
              </a:spcAft>
              <a:buFont typeface="+mj-lt"/>
              <a:buAutoNum type="arabicPeriod"/>
            </a:pPr>
            <a:r>
              <a:rPr lang="hu-HU" sz="1600" b="0" i="0" dirty="0">
                <a:solidFill>
                  <a:srgbClr val="000000"/>
                </a:solidFill>
                <a:effectLst/>
                <a:latin typeface="Times New Roman" panose="02020603050405020304" pitchFamily="18" charset="0"/>
              </a:rPr>
              <a:t>A BIOS SETUP (CMOS memória) tárolja a </a:t>
            </a:r>
            <a:r>
              <a:rPr lang="hu-HU" sz="1600" b="1" i="0" dirty="0">
                <a:solidFill>
                  <a:srgbClr val="000000"/>
                </a:solidFill>
                <a:effectLst/>
                <a:latin typeface="Times New Roman" panose="02020603050405020304" pitchFamily="18" charset="0"/>
              </a:rPr>
              <a:t>betöltési sorrendet</a:t>
            </a:r>
            <a:r>
              <a:rPr lang="hu-HU" sz="1600" b="0" i="0" dirty="0">
                <a:solidFill>
                  <a:srgbClr val="000000"/>
                </a:solidFill>
                <a:effectLst/>
                <a:latin typeface="Times New Roman" panose="02020603050405020304" pitchFamily="18" charset="0"/>
              </a:rPr>
              <a:t> (boot </a:t>
            </a:r>
            <a:r>
              <a:rPr lang="hu-HU" sz="1600" b="0" i="0" dirty="0" err="1">
                <a:solidFill>
                  <a:srgbClr val="000000"/>
                </a:solidFill>
                <a:effectLst/>
                <a:latin typeface="Times New Roman" panose="02020603050405020304" pitchFamily="18" charset="0"/>
              </a:rPr>
              <a:t>sequence</a:t>
            </a:r>
            <a:r>
              <a:rPr lang="hu-HU" sz="1600" b="0" i="0" dirty="0">
                <a:solidFill>
                  <a:srgbClr val="000000"/>
                </a:solidFill>
                <a:effectLst/>
                <a:latin typeface="Times New Roman" panose="02020603050405020304" pitchFamily="18" charset="0"/>
              </a:rPr>
              <a:t>), ez írja le, hogy a háttértárakat milyen sorrendben ellenőrizze a betöltő rutin, amikor az operációs rendszert keresi. Gyakran használatos a hajlékonylemez - CD - merevlemez sorrend, de biztonsági megfontolások más sorrendet is indokolhatnak.</a:t>
            </a:r>
          </a:p>
        </p:txBody>
      </p:sp>
    </p:spTree>
    <p:extLst>
      <p:ext uri="{BB962C8B-B14F-4D97-AF65-F5344CB8AC3E}">
        <p14:creationId xmlns:p14="http://schemas.microsoft.com/office/powerpoint/2010/main" val="4253520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US" dirty="0"/>
              <a:t>Az </a:t>
            </a:r>
            <a:r>
              <a:rPr lang="en-US" dirty="0" err="1"/>
              <a:t>operációs</a:t>
            </a:r>
            <a:r>
              <a:rPr lang="en-US" dirty="0"/>
              <a:t> </a:t>
            </a:r>
            <a:r>
              <a:rPr lang="en-US" dirty="0" err="1"/>
              <a:t>rendszer</a:t>
            </a:r>
            <a:endParaRPr lang="en-US" dirty="0"/>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10"/>
          </p:nvPr>
        </p:nvSpPr>
        <p:spPr bwMode="black"/>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900" cap="none" spc="0" normalizeH="0" baseline="0" noProof="0">
                <a:ln>
                  <a:noFill/>
                </a:ln>
                <a:solidFill>
                  <a:prstClr val="black"/>
                </a:solidFill>
                <a:effectLst/>
                <a:uLnTx/>
                <a:uFillTx/>
                <a:latin typeface="TeleNeo Office"/>
                <a:ea typeface="+mn-ea"/>
                <a:cs typeface="+mn-cs"/>
              </a:rPr>
              <a:t>public | Barizs Dániel | Operációs rendszerek| 2022. 10. 19, 26</a:t>
            </a:r>
            <a:endParaRPr kumimoji="0" lang="en-US" sz="900" b="0" i="0" u="none" strike="noStrike" kern="900" cap="none" spc="0" normalizeH="0" baseline="0" noProof="0" dirty="0">
              <a:ln>
                <a:noFill/>
              </a:ln>
              <a:solidFill>
                <a:prstClr val="black"/>
              </a:solidFill>
              <a:effectLst/>
              <a:uLnTx/>
              <a:uFillTx/>
              <a:latin typeface="TeleNeo Office"/>
              <a:ea typeface="+mn-ea"/>
              <a:cs typeface="+mn-cs"/>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p:txBody>
          <a:bodyPr/>
          <a:lstStyle/>
          <a:p>
            <a:pPr marL="342900" lvl="2" indent="-342900">
              <a:spcAft>
                <a:spcPts val="0"/>
              </a:spcAft>
              <a:buFont typeface="+mj-lt"/>
              <a:buAutoNum type="arabicPeriod" startAt="4"/>
            </a:pPr>
            <a:r>
              <a:rPr lang="hu-HU" b="0" i="0" dirty="0">
                <a:solidFill>
                  <a:srgbClr val="000000"/>
                </a:solidFill>
                <a:effectLst/>
                <a:latin typeface="Times New Roman" panose="02020603050405020304" pitchFamily="18" charset="0"/>
              </a:rPr>
              <a:t>A betöltő rutin megkeresi az első olyan lemezt, amin a </a:t>
            </a:r>
            <a:r>
              <a:rPr lang="hu-HU" b="1" i="0" dirty="0">
                <a:solidFill>
                  <a:srgbClr val="000000"/>
                </a:solidFill>
                <a:effectLst/>
                <a:latin typeface="Times New Roman" panose="02020603050405020304" pitchFamily="18" charset="0"/>
              </a:rPr>
              <a:t>Master Boot </a:t>
            </a:r>
            <a:r>
              <a:rPr lang="hu-HU" b="1" i="0" dirty="0" err="1">
                <a:solidFill>
                  <a:srgbClr val="000000"/>
                </a:solidFill>
                <a:effectLst/>
                <a:latin typeface="Times New Roman" panose="02020603050405020304" pitchFamily="18" charset="0"/>
              </a:rPr>
              <a:t>Record</a:t>
            </a:r>
            <a:r>
              <a:rPr lang="hu-HU" b="0" i="0" dirty="0">
                <a:solidFill>
                  <a:srgbClr val="000000"/>
                </a:solidFill>
                <a:effectLst/>
                <a:latin typeface="Times New Roman" panose="02020603050405020304" pitchFamily="18" charset="0"/>
              </a:rPr>
              <a:t> (MBR, nem igazán van magyar neve) operációs rendszer jelenlétére utal. Az MBR (ami mindig a lemez első szektora) két dolgot tartalmaz: egy pici </a:t>
            </a:r>
            <a:r>
              <a:rPr lang="hu-HU" b="1" i="0" dirty="0">
                <a:solidFill>
                  <a:srgbClr val="000000"/>
                </a:solidFill>
                <a:effectLst/>
                <a:latin typeface="Times New Roman" panose="02020603050405020304" pitchFamily="18" charset="0"/>
              </a:rPr>
              <a:t>rendszerbetöltő kódot</a:t>
            </a:r>
            <a:r>
              <a:rPr lang="hu-HU" b="0" i="0" dirty="0">
                <a:solidFill>
                  <a:srgbClr val="000000"/>
                </a:solidFill>
                <a:effectLst/>
                <a:latin typeface="Times New Roman" panose="02020603050405020304" pitchFamily="18" charset="0"/>
              </a:rPr>
              <a:t>, és ha lemez </a:t>
            </a:r>
            <a:r>
              <a:rPr lang="hu-HU" b="1" i="0" dirty="0">
                <a:solidFill>
                  <a:srgbClr val="000000"/>
                </a:solidFill>
                <a:effectLst/>
                <a:latin typeface="Times New Roman" panose="02020603050405020304" pitchFamily="18" charset="0"/>
              </a:rPr>
              <a:t>partíciós tábláját</a:t>
            </a:r>
            <a:r>
              <a:rPr lang="hu-HU" b="0" i="0" dirty="0">
                <a:solidFill>
                  <a:srgbClr val="000000"/>
                </a:solidFill>
                <a:effectLst/>
                <a:latin typeface="Times New Roman" panose="02020603050405020304" pitchFamily="18" charset="0"/>
              </a:rPr>
              <a:t>.</a:t>
            </a:r>
            <a:endParaRPr lang="hu-HU" dirty="0">
              <a:solidFill>
                <a:srgbClr val="000000"/>
              </a:solidFill>
              <a:latin typeface="Times New Roman" panose="02020603050405020304" pitchFamily="18" charset="0"/>
            </a:endParaRPr>
          </a:p>
          <a:p>
            <a:pPr marL="342900" lvl="2" indent="-342900">
              <a:spcAft>
                <a:spcPts val="0"/>
              </a:spcAft>
              <a:buFont typeface="+mj-lt"/>
              <a:buAutoNum type="arabicPeriod" startAt="4"/>
            </a:pPr>
            <a:r>
              <a:rPr lang="hu-HU" dirty="0">
                <a:solidFill>
                  <a:srgbClr val="000000"/>
                </a:solidFill>
                <a:latin typeface="Times New Roman" panose="02020603050405020304" pitchFamily="18" charset="0"/>
              </a:rPr>
              <a:t>A BIOS rutin elindítja az MBR-ben talált kódot. Ez vagy rögtön betölti az operációs rendszer magját (kernel), vagy ha több operációs rendszer is telepítve van, elindít egy menüprogramot, </a:t>
            </a:r>
            <a:r>
              <a:rPr lang="hu-HU" b="0" i="0" dirty="0">
                <a:solidFill>
                  <a:srgbClr val="000000"/>
                </a:solidFill>
                <a:effectLst/>
                <a:latin typeface="Times New Roman" panose="02020603050405020304" pitchFamily="18" charset="0"/>
              </a:rPr>
              <a:t>ahol kiválasztható, melyik rendszer induljon el.</a:t>
            </a:r>
          </a:p>
          <a:p>
            <a:pPr marL="355600" lvl="2" indent="-355600">
              <a:spcAft>
                <a:spcPts val="0"/>
              </a:spcAft>
              <a:buFont typeface="+mj-lt"/>
              <a:buAutoNum type="arabicPeriod" startAt="4"/>
            </a:pPr>
            <a:r>
              <a:rPr lang="hu-HU" b="0" i="0" dirty="0">
                <a:solidFill>
                  <a:srgbClr val="000000"/>
                </a:solidFill>
                <a:effectLst/>
                <a:latin typeface="Times New Roman" panose="02020603050405020304" pitchFamily="18" charset="0"/>
              </a:rPr>
              <a:t>A választott (vagy egyetlen) rendszer magja </a:t>
            </a:r>
            <a:r>
              <a:rPr lang="hu-HU" dirty="0">
                <a:solidFill>
                  <a:srgbClr val="000000"/>
                </a:solidFill>
                <a:latin typeface="Times New Roman" panose="02020603050405020304" pitchFamily="18" charset="0"/>
              </a:rPr>
              <a:t>betöltődik</a:t>
            </a:r>
            <a:r>
              <a:rPr lang="hu-HU" b="0" i="0" dirty="0">
                <a:solidFill>
                  <a:srgbClr val="000000"/>
                </a:solidFill>
                <a:effectLst/>
                <a:latin typeface="Times New Roman" panose="02020603050405020304" pitchFamily="18" charset="0"/>
              </a:rPr>
              <a:t> a központi memóriába, és </a:t>
            </a:r>
            <a:r>
              <a:rPr lang="hu-HU" b="1" i="0" dirty="0">
                <a:solidFill>
                  <a:srgbClr val="000000"/>
                </a:solidFill>
                <a:effectLst/>
                <a:latin typeface="Times New Roman" panose="02020603050405020304" pitchFamily="18" charset="0"/>
              </a:rPr>
              <a:t>védett módba</a:t>
            </a:r>
            <a:r>
              <a:rPr lang="hu-HU" b="0" i="0" dirty="0">
                <a:solidFill>
                  <a:srgbClr val="000000"/>
                </a:solidFill>
                <a:effectLst/>
                <a:latin typeface="Times New Roman" panose="02020603050405020304" pitchFamily="18" charset="0"/>
              </a:rPr>
              <a:t> (PROTECTED MODE) vált a számítógép, átadva az irányítást a betöltött rendszermagnak.</a:t>
            </a:r>
          </a:p>
          <a:p>
            <a:pPr algn="l">
              <a:spcBef>
                <a:spcPts val="1200"/>
              </a:spcBef>
              <a:spcAft>
                <a:spcPts val="0"/>
              </a:spcAft>
            </a:pPr>
            <a:endParaRPr lang="hu-HU" b="0" i="0" dirty="0">
              <a:solidFill>
                <a:srgbClr val="000000"/>
              </a:solidFill>
              <a:effectLst/>
              <a:latin typeface="Times New Roman" panose="02020603050405020304" pitchFamily="18" charset="0"/>
            </a:endParaRPr>
          </a:p>
          <a:p>
            <a:pPr algn="l"/>
            <a:r>
              <a:rPr lang="hu-HU" sz="1800" b="1" i="0" u="sng" dirty="0">
                <a:solidFill>
                  <a:srgbClr val="000000"/>
                </a:solidFill>
                <a:effectLst/>
                <a:latin typeface="Times New Roman" panose="02020603050405020304" pitchFamily="18" charset="0"/>
              </a:rPr>
              <a:t>A rendszermag betöltése után:</a:t>
            </a:r>
            <a:endParaRPr lang="hu-HU" sz="1800" b="1" i="0" dirty="0">
              <a:solidFill>
                <a:srgbClr val="000000"/>
              </a:solidFill>
              <a:effectLst/>
              <a:latin typeface="Times New Roman" panose="02020603050405020304" pitchFamily="18" charset="0"/>
            </a:endParaRPr>
          </a:p>
          <a:p>
            <a:pPr marL="355600" lvl="2" indent="-355600">
              <a:spcAft>
                <a:spcPts val="0"/>
              </a:spcAft>
              <a:buFont typeface="+mj-lt"/>
              <a:buAutoNum type="arabicPeriod"/>
            </a:pPr>
            <a:r>
              <a:rPr lang="hu-HU" b="0" i="0" dirty="0">
                <a:solidFill>
                  <a:srgbClr val="000000"/>
                </a:solidFill>
                <a:effectLst/>
                <a:latin typeface="Times New Roman" panose="02020603050405020304" pitchFamily="18" charset="0"/>
              </a:rPr>
              <a:t>eszközmeghajtók betöltése és indítása</a:t>
            </a:r>
          </a:p>
          <a:p>
            <a:pPr marL="355600" lvl="2" indent="-355600">
              <a:spcAft>
                <a:spcPts val="0"/>
              </a:spcAft>
              <a:buFont typeface="+mj-lt"/>
              <a:buAutoNum type="arabicPeriod"/>
            </a:pPr>
            <a:r>
              <a:rPr lang="hu-HU" b="0" i="0" dirty="0">
                <a:solidFill>
                  <a:srgbClr val="000000"/>
                </a:solidFill>
                <a:effectLst/>
                <a:latin typeface="Times New Roman" panose="02020603050405020304" pitchFamily="18" charset="0"/>
              </a:rPr>
              <a:t>rendszerfolyamatok indítása (pl. víruskereső )</a:t>
            </a:r>
          </a:p>
          <a:p>
            <a:pPr marL="355600" lvl="2" indent="-355600">
              <a:spcAft>
                <a:spcPts val="0"/>
              </a:spcAft>
              <a:buFont typeface="+mj-lt"/>
              <a:buAutoNum type="arabicPeriod"/>
            </a:pPr>
            <a:r>
              <a:rPr lang="hu-HU" b="0" i="0" dirty="0">
                <a:solidFill>
                  <a:srgbClr val="000000"/>
                </a:solidFill>
                <a:effectLst/>
                <a:latin typeface="Times New Roman" panose="02020603050405020304" pitchFamily="18" charset="0"/>
              </a:rPr>
              <a:t>felhasználói bejelentkezés</a:t>
            </a:r>
          </a:p>
          <a:p>
            <a:pPr marL="355600" lvl="2" indent="-355600">
              <a:spcAft>
                <a:spcPts val="0"/>
              </a:spcAft>
              <a:buFont typeface="+mj-lt"/>
              <a:buAutoNum type="arabicPeriod"/>
            </a:pPr>
            <a:r>
              <a:rPr lang="hu-HU" b="0" i="0" dirty="0">
                <a:solidFill>
                  <a:srgbClr val="000000"/>
                </a:solidFill>
                <a:effectLst/>
                <a:latin typeface="Times New Roman" panose="02020603050405020304" pitchFamily="18" charset="0"/>
              </a:rPr>
              <a:t>felhasználói profil betöltése (munkaasztal, parancsikonok)</a:t>
            </a:r>
          </a:p>
          <a:p>
            <a:pPr marL="355600" lvl="2" indent="-355600">
              <a:spcAft>
                <a:spcPts val="0"/>
              </a:spcAft>
              <a:buFont typeface="+mj-lt"/>
              <a:buAutoNum type="arabicPeriod"/>
            </a:pPr>
            <a:r>
              <a:rPr lang="hu-HU" b="0" i="0" dirty="0">
                <a:solidFill>
                  <a:srgbClr val="000000"/>
                </a:solidFill>
                <a:effectLst/>
                <a:latin typeface="Times New Roman" panose="02020603050405020304" pitchFamily="18" charset="0"/>
              </a:rPr>
              <a:t>felhasználói folyamatok indítása (pl. chat )</a:t>
            </a:r>
          </a:p>
        </p:txBody>
      </p:sp>
      <p:pic>
        <p:nvPicPr>
          <p:cNvPr id="6" name="Kép 5">
            <a:extLst>
              <a:ext uri="{FF2B5EF4-FFF2-40B4-BE49-F238E27FC236}">
                <a16:creationId xmlns:a16="http://schemas.microsoft.com/office/drawing/2014/main" id="{BA63A6E2-8661-4EA1-92E9-777B356BB796}"/>
              </a:ext>
            </a:extLst>
          </p:cNvPr>
          <p:cNvPicPr>
            <a:picLocks noChangeAspect="1"/>
          </p:cNvPicPr>
          <p:nvPr/>
        </p:nvPicPr>
        <p:blipFill>
          <a:blip r:embed="rId2"/>
          <a:stretch>
            <a:fillRect/>
          </a:stretch>
        </p:blipFill>
        <p:spPr>
          <a:xfrm>
            <a:off x="6253739" y="3717032"/>
            <a:ext cx="5422261" cy="2092548"/>
          </a:xfrm>
          <a:prstGeom prst="rect">
            <a:avLst/>
          </a:prstGeom>
        </p:spPr>
      </p:pic>
    </p:spTree>
    <p:extLst>
      <p:ext uri="{BB962C8B-B14F-4D97-AF65-F5344CB8AC3E}">
        <p14:creationId xmlns:p14="http://schemas.microsoft.com/office/powerpoint/2010/main" val="959324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szöveg látható&#10;&#10;Automatikusan generált leírás">
            <a:extLst>
              <a:ext uri="{FF2B5EF4-FFF2-40B4-BE49-F238E27FC236}">
                <a16:creationId xmlns:a16="http://schemas.microsoft.com/office/drawing/2014/main" id="{85EF0C42-24E8-4BA9-AE44-91C3100087E0}"/>
              </a:ext>
            </a:extLst>
          </p:cNvPr>
          <p:cNvPicPr>
            <a:picLocks noChangeAspect="1"/>
          </p:cNvPicPr>
          <p:nvPr/>
        </p:nvPicPr>
        <p:blipFill>
          <a:blip r:embed="rId2"/>
          <a:stretch>
            <a:fillRect/>
          </a:stretch>
        </p:blipFill>
        <p:spPr>
          <a:xfrm>
            <a:off x="5879249" y="2001066"/>
            <a:ext cx="5953200" cy="3512388"/>
          </a:xfrm>
          <a:prstGeom prst="rect">
            <a:avLst/>
          </a:prstGeom>
          <a:noFill/>
        </p:spPr>
      </p:pic>
      <p:sp>
        <p:nvSpPr>
          <p:cNvPr id="5" name="Inhaltsplatzhalter 4">
            <a:extLst>
              <a:ext uri="{FF2B5EF4-FFF2-40B4-BE49-F238E27FC236}">
                <a16:creationId xmlns:a16="http://schemas.microsoft.com/office/drawing/2014/main" id="{BDFB8913-B019-4991-B2D5-89D5D8DF1109}"/>
              </a:ext>
            </a:extLst>
          </p:cNvPr>
          <p:cNvSpPr>
            <a:spLocks noGrp="1"/>
          </p:cNvSpPr>
          <p:nvPr>
            <p:ph sz="quarter" idx="14"/>
          </p:nvPr>
        </p:nvSpPr>
        <p:spPr bwMode="black">
          <a:xfrm>
            <a:off x="623999" y="1772345"/>
            <a:ext cx="5255249" cy="4248943"/>
          </a:xfrm>
        </p:spPr>
        <p:txBody>
          <a:bodyPr numCol="1">
            <a:normAutofit/>
          </a:bodyPr>
          <a:lstStyle/>
          <a:p>
            <a:pPr marL="0" lvl="2" indent="0">
              <a:buNone/>
            </a:pPr>
            <a:r>
              <a:rPr lang="hu-HU" dirty="0" err="1"/>
              <a:t>Processz</a:t>
            </a:r>
            <a:r>
              <a:rPr lang="hu-HU" dirty="0"/>
              <a:t> (taszk, fonál) menedzsment komponensek</a:t>
            </a:r>
          </a:p>
          <a:p>
            <a:pPr marL="0" lvl="2" indent="0">
              <a:buNone/>
            </a:pPr>
            <a:endParaRPr lang="hu-HU" dirty="0"/>
          </a:p>
          <a:p>
            <a:pPr marL="0" lvl="2" indent="0">
              <a:buNone/>
            </a:pPr>
            <a:r>
              <a:rPr lang="hu-HU" dirty="0"/>
              <a:t>• </a:t>
            </a:r>
            <a:r>
              <a:rPr lang="hu-HU" dirty="0" err="1"/>
              <a:t>Processzek</a:t>
            </a:r>
            <a:r>
              <a:rPr lang="hu-HU" dirty="0"/>
              <a:t> kreációját és </a:t>
            </a:r>
            <a:r>
              <a:rPr lang="hu-HU" dirty="0" err="1"/>
              <a:t>terminálódását</a:t>
            </a:r>
            <a:endParaRPr lang="hu-HU" dirty="0"/>
          </a:p>
          <a:p>
            <a:pPr marL="0" lvl="2" indent="0">
              <a:buNone/>
            </a:pPr>
            <a:r>
              <a:rPr lang="hu-HU" dirty="0"/>
              <a:t>biztosító funkciók</a:t>
            </a:r>
          </a:p>
          <a:p>
            <a:pPr marL="0" lvl="2" indent="0">
              <a:buNone/>
            </a:pPr>
            <a:r>
              <a:rPr lang="hu-HU" dirty="0"/>
              <a:t>• </a:t>
            </a:r>
            <a:r>
              <a:rPr lang="hu-HU" dirty="0" err="1"/>
              <a:t>Processz</a:t>
            </a:r>
            <a:r>
              <a:rPr lang="hu-HU" dirty="0"/>
              <a:t>/taszk/fonál kontroll, ütemezés</a:t>
            </a:r>
          </a:p>
          <a:p>
            <a:pPr marL="0" lvl="2" indent="0">
              <a:buNone/>
            </a:pPr>
            <a:r>
              <a:rPr lang="hu-HU" dirty="0"/>
              <a:t>– Állapotok nyilvántartása,</a:t>
            </a:r>
          </a:p>
          <a:p>
            <a:pPr marL="0" lvl="2" indent="0">
              <a:buNone/>
            </a:pPr>
            <a:r>
              <a:rPr lang="hu-HU" dirty="0"/>
              <a:t>– CPU ütemezés, kiosztás; felfüggesztés, elvétel,</a:t>
            </a:r>
          </a:p>
          <a:p>
            <a:pPr marL="0" lvl="2" indent="0">
              <a:buNone/>
            </a:pPr>
            <a:r>
              <a:rPr lang="hu-HU" dirty="0"/>
              <a:t>– </a:t>
            </a:r>
            <a:r>
              <a:rPr lang="hu-HU" dirty="0" err="1"/>
              <a:t>processz</a:t>
            </a:r>
            <a:r>
              <a:rPr lang="hu-HU" dirty="0"/>
              <a:t> szinkronizációs mechanizmusok</a:t>
            </a:r>
          </a:p>
          <a:p>
            <a:pPr marL="0" lvl="2" indent="0">
              <a:buNone/>
            </a:pPr>
            <a:r>
              <a:rPr lang="hu-HU" dirty="0"/>
              <a:t>(beleértve a holtpont elkerülését is biztosító</a:t>
            </a:r>
          </a:p>
          <a:p>
            <a:pPr marL="0" lvl="2" indent="0">
              <a:buNone/>
            </a:pPr>
            <a:r>
              <a:rPr lang="hu-HU" dirty="0"/>
              <a:t>kölcsönös kizárási mechanizmusokat),</a:t>
            </a:r>
          </a:p>
          <a:p>
            <a:pPr marL="0" lvl="2" indent="0">
              <a:buNone/>
            </a:pPr>
            <a:r>
              <a:rPr lang="hu-HU" dirty="0"/>
              <a:t>• </a:t>
            </a:r>
            <a:r>
              <a:rPr lang="hu-HU" dirty="0" err="1"/>
              <a:t>processzek</a:t>
            </a:r>
            <a:r>
              <a:rPr lang="hu-HU" dirty="0"/>
              <a:t> közti kommunikációs</a:t>
            </a:r>
          </a:p>
          <a:p>
            <a:pPr marL="0" lvl="2" indent="0">
              <a:buNone/>
            </a:pPr>
            <a:r>
              <a:rPr lang="hu-HU" dirty="0"/>
              <a:t>mechanizmusok.</a:t>
            </a:r>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45</a:t>
            </a:fld>
            <a:endParaRPr kumimoji="0" lang="en-US" b="0" i="0" u="none" strike="noStrike" kern="1200" cap="none" spc="0" normalizeH="0" baseline="0" noProof="0">
              <a:ln>
                <a:noFill/>
              </a:ln>
              <a:effectLst/>
              <a:uLnTx/>
              <a:uFillTx/>
            </a:endParaRPr>
          </a:p>
        </p:txBody>
      </p:sp>
      <p:sp>
        <p:nvSpPr>
          <p:cNvPr id="10" name="Titel 1">
            <a:extLst>
              <a:ext uri="{FF2B5EF4-FFF2-40B4-BE49-F238E27FC236}">
                <a16:creationId xmlns:a16="http://schemas.microsoft.com/office/drawing/2014/main" id="{8C7DED61-1838-482C-A760-E6F2A89F4208}"/>
              </a:ext>
            </a:extLst>
          </p:cNvPr>
          <p:cNvSpPr>
            <a:spLocks noGrp="1"/>
          </p:cNvSpPr>
          <p:nvPr>
            <p:ph type="title"/>
          </p:nvPr>
        </p:nvSpPr>
        <p:spPr bwMode="black">
          <a:xfrm>
            <a:off x="624000" y="405000"/>
            <a:ext cx="10944000" cy="1223800"/>
          </a:xfrm>
        </p:spPr>
        <p:txBody>
          <a:bodyPr anchor="t">
            <a:normAutofit/>
          </a:bodyPr>
          <a:lstStyle/>
          <a:p>
            <a:r>
              <a:rPr lang="en-US" dirty="0"/>
              <a:t>Az </a:t>
            </a:r>
            <a:r>
              <a:rPr lang="en-US" dirty="0" err="1"/>
              <a:t>operációs</a:t>
            </a:r>
            <a:r>
              <a:rPr lang="en-US" dirty="0"/>
              <a:t> </a:t>
            </a:r>
            <a:r>
              <a:rPr lang="en-US" dirty="0" err="1"/>
              <a:t>rendszer</a:t>
            </a:r>
            <a:br>
              <a:rPr lang="hu-HU" dirty="0"/>
            </a:br>
            <a:r>
              <a:rPr lang="hu-HU" sz="3600" dirty="0"/>
              <a:t>   - fogalmak</a:t>
            </a:r>
            <a:endParaRPr lang="en-US" sz="3600" dirty="0"/>
          </a:p>
        </p:txBody>
      </p:sp>
    </p:spTree>
    <p:extLst>
      <p:ext uri="{BB962C8B-B14F-4D97-AF65-F5344CB8AC3E}">
        <p14:creationId xmlns:p14="http://schemas.microsoft.com/office/powerpoint/2010/main" val="405058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1223800"/>
          </a:xfrm>
        </p:spPr>
        <p:txBody>
          <a:bodyPr anchor="t">
            <a:normAutofit/>
          </a:bodyPr>
          <a:lstStyle/>
          <a:p>
            <a:r>
              <a:rPr lang="en-US" dirty="0"/>
              <a:t>Az </a:t>
            </a:r>
            <a:r>
              <a:rPr lang="en-US" dirty="0" err="1"/>
              <a:t>operációs</a:t>
            </a:r>
            <a:r>
              <a:rPr lang="en-US" dirty="0"/>
              <a:t> </a:t>
            </a:r>
            <a:r>
              <a:rPr lang="en-US" dirty="0" err="1"/>
              <a:t>rendszer</a:t>
            </a:r>
            <a:br>
              <a:rPr lang="hu-HU" dirty="0"/>
            </a:br>
            <a:r>
              <a:rPr lang="hu-HU" sz="3600" dirty="0"/>
              <a:t>   - fogalmak</a:t>
            </a:r>
            <a:endParaRPr lang="en-US" sz="36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557320"/>
            <a:ext cx="11304000" cy="4752000"/>
          </a:xfrm>
        </p:spPr>
        <p:txBody>
          <a:bodyPr numCol="3">
            <a:normAutofit fontScale="92500" lnSpcReduction="10000"/>
          </a:bodyPr>
          <a:lstStyle/>
          <a:p>
            <a:pPr marL="0" lvl="2" indent="0">
              <a:lnSpc>
                <a:spcPct val="90000"/>
              </a:lnSpc>
              <a:buNone/>
            </a:pPr>
            <a:r>
              <a:rPr lang="hu-HU" sz="1400" b="1" dirty="0"/>
              <a:t>– Folyamatok</a:t>
            </a:r>
            <a:endParaRPr lang="hu-HU" sz="1400" dirty="0"/>
          </a:p>
          <a:p>
            <a:pPr marL="0" lvl="2" indent="0">
              <a:lnSpc>
                <a:spcPct val="90000"/>
              </a:lnSpc>
              <a:buNone/>
            </a:pPr>
            <a:r>
              <a:rPr lang="hu-HU" sz="1400" dirty="0"/>
              <a:t>• Program: egy algoritmust megvalósító utasítások</a:t>
            </a:r>
          </a:p>
          <a:p>
            <a:pPr marL="0" lvl="2" indent="0">
              <a:lnSpc>
                <a:spcPct val="90000"/>
              </a:lnSpc>
              <a:buNone/>
            </a:pPr>
            <a:r>
              <a:rPr lang="hu-HU" sz="1400" dirty="0"/>
              <a:t>sorozata.</a:t>
            </a:r>
          </a:p>
          <a:p>
            <a:pPr marL="0" lvl="2" indent="0">
              <a:lnSpc>
                <a:spcPct val="90000"/>
              </a:lnSpc>
              <a:buNone/>
            </a:pPr>
            <a:r>
              <a:rPr lang="hu-HU" sz="1400" dirty="0"/>
              <a:t>• Folyamat (</a:t>
            </a:r>
            <a:r>
              <a:rPr lang="hu-HU" sz="1400" dirty="0" err="1"/>
              <a:t>task</a:t>
            </a:r>
            <a:r>
              <a:rPr lang="hu-HU" sz="1400" dirty="0"/>
              <a:t>, </a:t>
            </a:r>
            <a:r>
              <a:rPr lang="hu-HU" sz="1400" dirty="0" err="1"/>
              <a:t>process</a:t>
            </a:r>
            <a:r>
              <a:rPr lang="hu-HU" sz="1400" dirty="0"/>
              <a:t>): Végrehajtás alatt lévő</a:t>
            </a:r>
          </a:p>
          <a:p>
            <a:pPr marL="0" lvl="2" indent="0">
              <a:lnSpc>
                <a:spcPct val="90000"/>
              </a:lnSpc>
              <a:buNone/>
            </a:pPr>
            <a:r>
              <a:rPr lang="hu-HU" sz="1400" dirty="0"/>
              <a:t>„élő” programok.</a:t>
            </a:r>
          </a:p>
          <a:p>
            <a:pPr marL="0" lvl="2" indent="0">
              <a:lnSpc>
                <a:spcPct val="90000"/>
              </a:lnSpc>
              <a:buNone/>
            </a:pPr>
            <a:r>
              <a:rPr lang="hu-HU" sz="1400" dirty="0"/>
              <a:t>• Egy program több folyamatból is állhat.</a:t>
            </a:r>
          </a:p>
          <a:p>
            <a:pPr marL="0" lvl="2" indent="0">
              <a:lnSpc>
                <a:spcPct val="90000"/>
              </a:lnSpc>
              <a:buNone/>
            </a:pPr>
            <a:r>
              <a:rPr lang="hu-HU" sz="1400" dirty="0"/>
              <a:t>• Ha több folyamat van, mint processzor a</a:t>
            </a:r>
          </a:p>
          <a:p>
            <a:pPr marL="0" lvl="2" indent="0">
              <a:lnSpc>
                <a:spcPct val="90000"/>
              </a:lnSpc>
              <a:buNone/>
            </a:pPr>
            <a:r>
              <a:rPr lang="hu-HU" sz="1400" dirty="0"/>
              <a:t>folyamatoknak várakozni kell.</a:t>
            </a:r>
          </a:p>
          <a:p>
            <a:pPr marL="0" lvl="2" indent="0">
              <a:lnSpc>
                <a:spcPct val="90000"/>
              </a:lnSpc>
              <a:buNone/>
            </a:pPr>
            <a:r>
              <a:rPr lang="hu-HU" sz="1400" dirty="0"/>
              <a:t>• Folyamatleíró blokk (</a:t>
            </a:r>
            <a:r>
              <a:rPr lang="hu-HU" sz="1400" dirty="0" err="1"/>
              <a:t>Process</a:t>
            </a:r>
            <a:r>
              <a:rPr lang="hu-HU" sz="1400" dirty="0"/>
              <a:t> </a:t>
            </a:r>
            <a:r>
              <a:rPr lang="hu-HU" sz="1400" dirty="0" err="1"/>
              <a:t>Control</a:t>
            </a:r>
            <a:r>
              <a:rPr lang="hu-HU" sz="1400" dirty="0"/>
              <a:t> </a:t>
            </a:r>
            <a:r>
              <a:rPr lang="hu-HU" sz="1400" dirty="0" err="1"/>
              <a:t>Block</a:t>
            </a:r>
            <a:r>
              <a:rPr lang="hu-HU" sz="1400" dirty="0"/>
              <a:t>-PCB,</a:t>
            </a:r>
          </a:p>
          <a:p>
            <a:pPr marL="0" lvl="2" indent="0">
              <a:lnSpc>
                <a:spcPct val="90000"/>
              </a:lnSpc>
              <a:buNone/>
            </a:pPr>
            <a:r>
              <a:rPr lang="hu-HU" sz="1400" dirty="0" err="1"/>
              <a:t>Task</a:t>
            </a:r>
            <a:r>
              <a:rPr lang="hu-HU" sz="1400" dirty="0"/>
              <a:t> </a:t>
            </a:r>
            <a:r>
              <a:rPr lang="hu-HU" sz="1400" dirty="0" err="1"/>
              <a:t>State</a:t>
            </a:r>
            <a:r>
              <a:rPr lang="hu-HU" sz="1400" dirty="0"/>
              <a:t> </a:t>
            </a:r>
            <a:r>
              <a:rPr lang="hu-HU" sz="1400" dirty="0" err="1"/>
              <a:t>Segment</a:t>
            </a:r>
            <a:r>
              <a:rPr lang="hu-HU" sz="1400" dirty="0"/>
              <a:t>-TSS)</a:t>
            </a:r>
          </a:p>
          <a:p>
            <a:pPr marL="0" lvl="2" indent="0">
              <a:lnSpc>
                <a:spcPct val="90000"/>
              </a:lnSpc>
              <a:buNone/>
            </a:pPr>
            <a:r>
              <a:rPr lang="hu-HU" sz="1400" dirty="0"/>
              <a:t>– a folyamat számlálója, a programszámláló állása</a:t>
            </a:r>
          </a:p>
          <a:p>
            <a:pPr marL="0" lvl="2" indent="0">
              <a:lnSpc>
                <a:spcPct val="90000"/>
              </a:lnSpc>
              <a:buNone/>
            </a:pPr>
            <a:r>
              <a:rPr lang="hu-HU" sz="1400" dirty="0"/>
              <a:t>– a folyamat állapota</a:t>
            </a:r>
          </a:p>
          <a:p>
            <a:pPr marL="0" lvl="2" indent="0">
              <a:lnSpc>
                <a:spcPct val="90000"/>
              </a:lnSpc>
              <a:buNone/>
            </a:pPr>
            <a:r>
              <a:rPr lang="hu-HU" sz="1400" dirty="0"/>
              <a:t>– a regiszterek tartalma</a:t>
            </a:r>
          </a:p>
          <a:p>
            <a:pPr marL="0" lvl="2" indent="0">
              <a:lnSpc>
                <a:spcPct val="90000"/>
              </a:lnSpc>
              <a:buNone/>
            </a:pPr>
            <a:r>
              <a:rPr lang="hu-HU" sz="1400" dirty="0"/>
              <a:t>– a folyamathoz tartozó memóriaterületek adatai</a:t>
            </a:r>
          </a:p>
          <a:p>
            <a:pPr marL="0" lvl="2" indent="0">
              <a:lnSpc>
                <a:spcPct val="90000"/>
              </a:lnSpc>
              <a:buNone/>
            </a:pPr>
            <a:r>
              <a:rPr lang="hu-HU" sz="1400" dirty="0"/>
              <a:t>– a használt perifériák, állományok jellemzői</a:t>
            </a:r>
          </a:p>
          <a:p>
            <a:pPr marL="0" lvl="2" indent="0">
              <a:lnSpc>
                <a:spcPct val="90000"/>
              </a:lnSpc>
              <a:buNone/>
            </a:pPr>
            <a:r>
              <a:rPr lang="hu-HU" sz="1400" dirty="0"/>
              <a:t>• Folyamatok: Olyan programok, melyeknek van</a:t>
            </a:r>
          </a:p>
          <a:p>
            <a:pPr marL="0" lvl="2" indent="0">
              <a:lnSpc>
                <a:spcPct val="90000"/>
              </a:lnSpc>
              <a:buNone/>
            </a:pPr>
            <a:r>
              <a:rPr lang="hu-HU" sz="1400" dirty="0"/>
              <a:t>folyamatleíró blokkja.</a:t>
            </a:r>
          </a:p>
          <a:p>
            <a:pPr marL="0" lvl="2" indent="0">
              <a:lnSpc>
                <a:spcPct val="90000"/>
              </a:lnSpc>
              <a:buNone/>
            </a:pPr>
            <a:r>
              <a:rPr lang="hu-HU" sz="1400" dirty="0"/>
              <a:t>• A tábla alapján lehet váltani a folyamatok között.</a:t>
            </a:r>
          </a:p>
          <a:p>
            <a:pPr marL="0" lvl="2" indent="0">
              <a:lnSpc>
                <a:spcPct val="90000"/>
              </a:lnSpc>
              <a:buNone/>
            </a:pPr>
            <a:r>
              <a:rPr lang="hu-HU" sz="1400" dirty="0"/>
              <a:t>• Szálak (</a:t>
            </a:r>
            <a:r>
              <a:rPr lang="hu-HU" sz="1400" dirty="0" err="1"/>
              <a:t>thread</a:t>
            </a:r>
            <a:r>
              <a:rPr lang="hu-HU" sz="1400" dirty="0"/>
              <a:t>):</a:t>
            </a:r>
          </a:p>
          <a:p>
            <a:pPr marL="0" lvl="2" indent="0">
              <a:lnSpc>
                <a:spcPct val="90000"/>
              </a:lnSpc>
              <a:buNone/>
            </a:pPr>
            <a:r>
              <a:rPr lang="hu-HU" sz="1400" dirty="0"/>
              <a:t>– folyamathoz hasonlítanak</a:t>
            </a:r>
          </a:p>
          <a:p>
            <a:pPr marL="0" lvl="2" indent="0">
              <a:lnSpc>
                <a:spcPct val="90000"/>
              </a:lnSpc>
              <a:buNone/>
            </a:pPr>
            <a:r>
              <a:rPr lang="hu-HU" sz="1400" dirty="0"/>
              <a:t>– kevesebb adat kell a nyilvántartásukhoz</a:t>
            </a:r>
          </a:p>
          <a:p>
            <a:pPr marL="0" lvl="2" indent="0">
              <a:lnSpc>
                <a:spcPct val="90000"/>
              </a:lnSpc>
              <a:buNone/>
            </a:pPr>
            <a:r>
              <a:rPr lang="hu-HU" sz="1400" dirty="0"/>
              <a:t>– gyors átkapcsolás a szálak között</a:t>
            </a:r>
          </a:p>
          <a:p>
            <a:pPr marL="0" lvl="2" indent="0">
              <a:lnSpc>
                <a:spcPct val="90000"/>
              </a:lnSpc>
              <a:buNone/>
            </a:pPr>
            <a:r>
              <a:rPr lang="hu-HU" sz="1400" dirty="0"/>
              <a:t>– közös memóriahasználat (veszélyforrás)</a:t>
            </a:r>
          </a:p>
          <a:p>
            <a:pPr marL="0" lvl="2" indent="0">
              <a:lnSpc>
                <a:spcPct val="90000"/>
              </a:lnSpc>
              <a:buNone/>
            </a:pPr>
            <a:endParaRPr lang="hu-HU" sz="1400" dirty="0"/>
          </a:p>
          <a:p>
            <a:pPr marL="0" lvl="2" indent="0">
              <a:lnSpc>
                <a:spcPct val="90000"/>
              </a:lnSpc>
              <a:buNone/>
            </a:pPr>
            <a:endParaRPr lang="hu-HU" sz="1400" dirty="0"/>
          </a:p>
          <a:p>
            <a:pPr marL="0" lvl="2" indent="0">
              <a:lnSpc>
                <a:spcPct val="90000"/>
              </a:lnSpc>
              <a:buNone/>
            </a:pPr>
            <a:r>
              <a:rPr lang="hu-HU" sz="1400" b="1" dirty="0"/>
              <a:t>– Erőforrások</a:t>
            </a:r>
          </a:p>
          <a:p>
            <a:pPr marL="0" lvl="2" indent="0">
              <a:lnSpc>
                <a:spcPct val="90000"/>
              </a:lnSpc>
              <a:buNone/>
            </a:pPr>
            <a:r>
              <a:rPr lang="hu-HU" sz="1400" dirty="0"/>
              <a:t>• Erőforrás:</a:t>
            </a:r>
          </a:p>
          <a:p>
            <a:pPr marL="0" lvl="2" indent="0">
              <a:lnSpc>
                <a:spcPct val="90000"/>
              </a:lnSpc>
              <a:buNone/>
            </a:pPr>
            <a:r>
              <a:rPr lang="hu-HU" sz="1400" dirty="0"/>
              <a:t>Minden, ami egy folyamat végrehajtásához szükséges.</a:t>
            </a:r>
          </a:p>
          <a:p>
            <a:pPr marL="0" lvl="2" indent="0">
              <a:lnSpc>
                <a:spcPct val="90000"/>
              </a:lnSpc>
              <a:buNone/>
            </a:pPr>
            <a:r>
              <a:rPr lang="hu-HU" sz="1400" dirty="0"/>
              <a:t>• Csoportosításuk:</a:t>
            </a:r>
          </a:p>
          <a:p>
            <a:pPr marL="0" lvl="2" indent="0">
              <a:lnSpc>
                <a:spcPct val="90000"/>
              </a:lnSpc>
              <a:buNone/>
            </a:pPr>
            <a:r>
              <a:rPr lang="hu-HU" sz="1400" dirty="0"/>
              <a:t>– Elvehető (</a:t>
            </a:r>
            <a:r>
              <a:rPr lang="hu-HU" sz="1400" dirty="0" err="1"/>
              <a:t>preemptive</a:t>
            </a:r>
            <a:r>
              <a:rPr lang="hu-HU" sz="1400" dirty="0"/>
              <a:t>): a folyamat vagy az erőforrás nem károsodik</a:t>
            </a:r>
          </a:p>
          <a:p>
            <a:pPr marL="0" lvl="2" indent="0">
              <a:lnSpc>
                <a:spcPct val="90000"/>
              </a:lnSpc>
              <a:buNone/>
            </a:pPr>
            <a:r>
              <a:rPr lang="hu-HU" sz="1400" dirty="0"/>
              <a:t>– Nem elvehető (non </a:t>
            </a:r>
            <a:r>
              <a:rPr lang="hu-HU" sz="1400" dirty="0" err="1"/>
              <a:t>preemptive</a:t>
            </a:r>
            <a:r>
              <a:rPr lang="hu-HU" sz="1400" dirty="0"/>
              <a:t>): a folyamat vagy az</a:t>
            </a:r>
          </a:p>
          <a:p>
            <a:pPr marL="0" lvl="2" indent="0">
              <a:lnSpc>
                <a:spcPct val="90000"/>
              </a:lnSpc>
              <a:buNone/>
            </a:pPr>
            <a:r>
              <a:rPr lang="hu-HU" sz="1400" dirty="0"/>
              <a:t>erőforrás is károsodhat</a:t>
            </a:r>
          </a:p>
          <a:p>
            <a:pPr marL="0" lvl="2" indent="0">
              <a:lnSpc>
                <a:spcPct val="90000"/>
              </a:lnSpc>
              <a:buNone/>
            </a:pPr>
            <a:endParaRPr lang="hu-HU" sz="1400" dirty="0"/>
          </a:p>
          <a:p>
            <a:pPr marL="0" lvl="2" indent="0">
              <a:lnSpc>
                <a:spcPct val="90000"/>
              </a:lnSpc>
              <a:buNone/>
            </a:pPr>
            <a:endParaRPr lang="hu-HU" sz="1400" dirty="0"/>
          </a:p>
          <a:p>
            <a:pPr marL="0" lvl="2" indent="0">
              <a:lnSpc>
                <a:spcPct val="90000"/>
              </a:lnSpc>
              <a:buNone/>
            </a:pPr>
            <a:endParaRPr lang="hu-HU" sz="1400" dirty="0"/>
          </a:p>
          <a:p>
            <a:pPr marL="0" lvl="2" indent="0">
              <a:lnSpc>
                <a:spcPct val="90000"/>
              </a:lnSpc>
              <a:buNone/>
            </a:pPr>
            <a:r>
              <a:rPr lang="hu-HU" sz="1400" b="1" dirty="0"/>
              <a:t>– Az operációs rendszer meghatározása</a:t>
            </a:r>
          </a:p>
          <a:p>
            <a:pPr marL="0" lvl="2" indent="0">
              <a:lnSpc>
                <a:spcPct val="90000"/>
              </a:lnSpc>
              <a:buNone/>
            </a:pPr>
            <a:r>
              <a:rPr lang="hu-HU" sz="1400" dirty="0"/>
              <a:t>• Erőforrás szemlélet: A folyamatok egy olyan</a:t>
            </a:r>
          </a:p>
          <a:p>
            <a:pPr marL="0" lvl="2" indent="0">
              <a:lnSpc>
                <a:spcPct val="90000"/>
              </a:lnSpc>
              <a:buNone/>
            </a:pPr>
            <a:r>
              <a:rPr lang="hu-HU" sz="1400" dirty="0"/>
              <a:t>csoportja, amely a felhasználói folyamatok között</a:t>
            </a:r>
          </a:p>
          <a:p>
            <a:pPr marL="0" lvl="2" indent="0">
              <a:lnSpc>
                <a:spcPct val="90000"/>
              </a:lnSpc>
              <a:buNone/>
            </a:pPr>
            <a:r>
              <a:rPr lang="hu-HU" sz="1400" dirty="0"/>
              <a:t>elosztja az erőforrásokat.</a:t>
            </a:r>
          </a:p>
          <a:p>
            <a:pPr marL="0" lvl="2" indent="0">
              <a:lnSpc>
                <a:spcPct val="90000"/>
              </a:lnSpc>
              <a:buNone/>
            </a:pPr>
            <a:r>
              <a:rPr lang="hu-HU" sz="1400" dirty="0"/>
              <a:t>• Felhasználói szemlélet: A folyamatok egy olyan</a:t>
            </a:r>
          </a:p>
          <a:p>
            <a:pPr marL="0" lvl="2" indent="0">
              <a:lnSpc>
                <a:spcPct val="90000"/>
              </a:lnSpc>
              <a:buNone/>
            </a:pPr>
            <a:r>
              <a:rPr lang="hu-HU" sz="1400" dirty="0"/>
              <a:t>csoportja, amely megkíméli a felhasználókat a</a:t>
            </a:r>
          </a:p>
          <a:p>
            <a:pPr marL="0" lvl="2" indent="0">
              <a:lnSpc>
                <a:spcPct val="90000"/>
              </a:lnSpc>
              <a:buNone/>
            </a:pPr>
            <a:r>
              <a:rPr lang="hu-HU" sz="1400" dirty="0"/>
              <a:t>hardver kezelés nehézségeitől.</a:t>
            </a:r>
          </a:p>
          <a:p>
            <a:pPr marL="0" lvl="2" indent="0">
              <a:lnSpc>
                <a:spcPct val="90000"/>
              </a:lnSpc>
              <a:buNone/>
            </a:pPr>
            <a:endParaRPr lang="hu-HU" sz="1400" dirty="0"/>
          </a:p>
          <a:p>
            <a:pPr marL="0" lvl="2" indent="0">
              <a:lnSpc>
                <a:spcPct val="90000"/>
              </a:lnSpc>
              <a:buNone/>
            </a:pPr>
            <a:endParaRPr lang="hu-HU" sz="1400" dirty="0"/>
          </a:p>
          <a:p>
            <a:pPr marL="0" lvl="2" indent="0">
              <a:lnSpc>
                <a:spcPct val="90000"/>
              </a:lnSpc>
              <a:buNone/>
            </a:pPr>
            <a:r>
              <a:rPr lang="hu-HU" sz="1400" b="1" dirty="0"/>
              <a:t>– Az operációs rendszerek szerkezete,</a:t>
            </a:r>
          </a:p>
          <a:p>
            <a:pPr marL="0" lvl="2" indent="0">
              <a:lnSpc>
                <a:spcPct val="90000"/>
              </a:lnSpc>
              <a:buNone/>
            </a:pPr>
            <a:r>
              <a:rPr lang="hu-HU" sz="1400" b="1" dirty="0"/>
              <a:t>szolgáltatásai</a:t>
            </a:r>
          </a:p>
          <a:p>
            <a:pPr marL="0" lvl="2" indent="0">
              <a:lnSpc>
                <a:spcPct val="90000"/>
              </a:lnSpc>
              <a:buNone/>
            </a:pPr>
            <a:r>
              <a:rPr lang="hu-HU" sz="1400" u="sng" dirty="0"/>
              <a:t>• Rendszermag (KERNEL)</a:t>
            </a:r>
          </a:p>
          <a:p>
            <a:pPr marL="0" lvl="2" indent="0">
              <a:lnSpc>
                <a:spcPct val="90000"/>
              </a:lnSpc>
              <a:buNone/>
            </a:pPr>
            <a:r>
              <a:rPr lang="hu-HU" sz="1400" dirty="0"/>
              <a:t>– Feladata az erőforrások elosztása és kezelése, a</a:t>
            </a:r>
          </a:p>
          <a:p>
            <a:pPr marL="0" lvl="2" indent="0">
              <a:lnSpc>
                <a:spcPct val="90000"/>
              </a:lnSpc>
              <a:buNone/>
            </a:pPr>
            <a:r>
              <a:rPr lang="hu-HU" sz="1400" dirty="0"/>
              <a:t>felhasználói folyamatok igényeinek kielégítése,</a:t>
            </a:r>
          </a:p>
          <a:p>
            <a:pPr marL="0" lvl="2" indent="0">
              <a:lnSpc>
                <a:spcPct val="90000"/>
              </a:lnSpc>
              <a:buNone/>
            </a:pPr>
            <a:r>
              <a:rPr lang="hu-HU" sz="1400" dirty="0"/>
              <a:t>adminisztrálása.</a:t>
            </a:r>
          </a:p>
          <a:p>
            <a:pPr marL="0" lvl="2" indent="0">
              <a:lnSpc>
                <a:spcPct val="90000"/>
              </a:lnSpc>
              <a:buNone/>
            </a:pPr>
            <a:r>
              <a:rPr lang="hu-HU" sz="1400" dirty="0"/>
              <a:t>– Folyamatok sokasága (rendszerfolyamatok)</a:t>
            </a:r>
          </a:p>
          <a:p>
            <a:pPr marL="0" lvl="2" indent="0">
              <a:lnSpc>
                <a:spcPct val="90000"/>
              </a:lnSpc>
              <a:buNone/>
            </a:pPr>
            <a:r>
              <a:rPr lang="hu-HU" sz="1400" dirty="0"/>
              <a:t>– Induláskor jönnek létre és leállításig tartanak.</a:t>
            </a:r>
          </a:p>
          <a:p>
            <a:pPr marL="0" lvl="2" indent="0">
              <a:lnSpc>
                <a:spcPct val="90000"/>
              </a:lnSpc>
              <a:buNone/>
            </a:pPr>
            <a:r>
              <a:rPr lang="hu-HU" sz="1400" i="0" dirty="0">
                <a:effectLst/>
              </a:rPr>
              <a:t>– Felhasználói folyamatok létrehozása</a:t>
            </a:r>
          </a:p>
          <a:p>
            <a:pPr marL="0" lvl="2" indent="0">
              <a:lnSpc>
                <a:spcPct val="90000"/>
              </a:lnSpc>
              <a:buNone/>
            </a:pPr>
            <a:r>
              <a:rPr lang="hu-HU" sz="1400" i="0" dirty="0">
                <a:effectLst/>
              </a:rPr>
              <a:t>– Folyamatleíró blokk elkészítése</a:t>
            </a:r>
          </a:p>
          <a:p>
            <a:pPr marL="0" lvl="2" indent="0">
              <a:lnSpc>
                <a:spcPct val="90000"/>
              </a:lnSpc>
              <a:buNone/>
            </a:pPr>
            <a:r>
              <a:rPr lang="hu-HU" sz="1400" i="0" dirty="0">
                <a:effectLst/>
              </a:rPr>
              <a:t>– Memóriaterület biztosítása</a:t>
            </a:r>
          </a:p>
          <a:p>
            <a:pPr marL="0" lvl="2" indent="0">
              <a:lnSpc>
                <a:spcPct val="90000"/>
              </a:lnSpc>
              <a:buNone/>
            </a:pPr>
            <a:r>
              <a:rPr lang="hu-HU" sz="1400" i="0" dirty="0">
                <a:effectLst/>
              </a:rPr>
              <a:t>– Processzoridő elosztása</a:t>
            </a:r>
          </a:p>
          <a:p>
            <a:pPr marL="0" lvl="2" indent="0">
              <a:lnSpc>
                <a:spcPct val="90000"/>
              </a:lnSpc>
              <a:buNone/>
            </a:pPr>
            <a:r>
              <a:rPr lang="hu-HU" sz="1400" i="0" dirty="0">
                <a:effectLst/>
              </a:rPr>
              <a:t>– Folyamat sorrendjének meghatározása</a:t>
            </a:r>
          </a:p>
          <a:p>
            <a:pPr marL="0" lvl="2" indent="0">
              <a:lnSpc>
                <a:spcPct val="90000"/>
              </a:lnSpc>
              <a:buNone/>
            </a:pPr>
            <a:r>
              <a:rPr lang="hu-HU" sz="1400" i="0" dirty="0">
                <a:effectLst/>
              </a:rPr>
              <a:t>– Felhasználói folyamatok elválasztása és védelme</a:t>
            </a:r>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46</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1529581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3"/>
            <a:ext cx="11304000" cy="4752000"/>
          </a:xfrm>
        </p:spPr>
        <p:txBody>
          <a:bodyPr numCol="3">
            <a:normAutofit/>
          </a:bodyPr>
          <a:lstStyle/>
          <a:p>
            <a:pPr marL="0" lvl="2" indent="0">
              <a:lnSpc>
                <a:spcPct val="90000"/>
              </a:lnSpc>
              <a:buNone/>
            </a:pPr>
            <a:r>
              <a:rPr lang="hu-HU" sz="1400" u="sng" dirty="0"/>
              <a:t>• Rendszerhívások, válaszok</a:t>
            </a:r>
          </a:p>
          <a:p>
            <a:pPr marL="0" lvl="2" indent="0">
              <a:lnSpc>
                <a:spcPct val="90000"/>
              </a:lnSpc>
              <a:buNone/>
            </a:pPr>
            <a:r>
              <a:rPr lang="hu-HU" sz="1400" dirty="0"/>
              <a:t>– A felhasználói folyamatok és az operációs rendszer</a:t>
            </a:r>
          </a:p>
          <a:p>
            <a:pPr marL="0" lvl="2" indent="0">
              <a:lnSpc>
                <a:spcPct val="90000"/>
              </a:lnSpc>
              <a:buNone/>
            </a:pPr>
            <a:r>
              <a:rPr lang="hu-HU" sz="1400" dirty="0"/>
              <a:t>magja közötti kommunikáció</a:t>
            </a:r>
          </a:p>
          <a:p>
            <a:pPr marL="0" lvl="2" indent="0">
              <a:lnSpc>
                <a:spcPct val="90000"/>
              </a:lnSpc>
              <a:buNone/>
            </a:pPr>
            <a:r>
              <a:rPr lang="hu-HU" sz="1400" dirty="0"/>
              <a:t>– A rendszerhívások megvalósítására sok módszer létezik</a:t>
            </a:r>
          </a:p>
          <a:p>
            <a:pPr marL="0" lvl="2" indent="0">
              <a:lnSpc>
                <a:spcPct val="90000"/>
              </a:lnSpc>
              <a:buNone/>
            </a:pPr>
            <a:r>
              <a:rPr lang="hu-HU" sz="1400" dirty="0"/>
              <a:t>– A processzorok is támogatják</a:t>
            </a:r>
          </a:p>
          <a:p>
            <a:pPr marL="0" lvl="2" indent="0">
              <a:lnSpc>
                <a:spcPct val="90000"/>
              </a:lnSpc>
              <a:buNone/>
            </a:pPr>
            <a:r>
              <a:rPr lang="hu-HU" sz="1400" dirty="0"/>
              <a:t>» felhasználói üzemmód</a:t>
            </a:r>
          </a:p>
          <a:p>
            <a:pPr marL="0" lvl="2" indent="0">
              <a:lnSpc>
                <a:spcPct val="90000"/>
              </a:lnSpc>
              <a:buNone/>
            </a:pPr>
            <a:r>
              <a:rPr lang="hu-HU" sz="1400" dirty="0"/>
              <a:t>» rendszer </a:t>
            </a:r>
            <a:r>
              <a:rPr lang="hu-HU" sz="1400" dirty="0" err="1"/>
              <a:t>üzzemmód</a:t>
            </a:r>
            <a:endParaRPr lang="hu-HU" sz="1400" dirty="0"/>
          </a:p>
          <a:p>
            <a:pPr marL="0" lvl="2" indent="0">
              <a:lnSpc>
                <a:spcPct val="90000"/>
              </a:lnSpc>
              <a:buNone/>
            </a:pPr>
            <a:r>
              <a:rPr lang="hu-HU" sz="1400" dirty="0"/>
              <a:t>– Rendszerhívások kiszolgálása</a:t>
            </a:r>
          </a:p>
          <a:p>
            <a:pPr marL="0" lvl="2" indent="0">
              <a:lnSpc>
                <a:spcPct val="90000"/>
              </a:lnSpc>
              <a:buNone/>
            </a:pPr>
            <a:r>
              <a:rPr lang="hu-HU" sz="1400" dirty="0"/>
              <a:t>» A felhasználói folyamat legfontosabb</a:t>
            </a:r>
          </a:p>
          <a:p>
            <a:pPr marL="0" lvl="2" indent="0">
              <a:lnSpc>
                <a:spcPct val="90000"/>
              </a:lnSpc>
              <a:buNone/>
            </a:pPr>
            <a:r>
              <a:rPr lang="hu-HU" sz="1400" dirty="0"/>
              <a:t>paramétereinek elmentése</a:t>
            </a:r>
          </a:p>
          <a:p>
            <a:pPr marL="0" lvl="2" indent="0">
              <a:lnSpc>
                <a:spcPct val="90000"/>
              </a:lnSpc>
              <a:buNone/>
            </a:pPr>
            <a:r>
              <a:rPr lang="hu-HU" sz="1400" dirty="0"/>
              <a:t>» A kernel megfelelő folyamatára kerül a vezérlés</a:t>
            </a:r>
          </a:p>
          <a:p>
            <a:pPr marL="0" lvl="2" indent="0">
              <a:lnSpc>
                <a:spcPct val="90000"/>
              </a:lnSpc>
              <a:buNone/>
            </a:pPr>
            <a:r>
              <a:rPr lang="hu-HU" sz="1400" dirty="0"/>
              <a:t>» A paraméterek átadásra kerülnek a vermen, a</a:t>
            </a:r>
          </a:p>
          <a:p>
            <a:pPr marL="0" lvl="2" indent="0">
              <a:lnSpc>
                <a:spcPct val="90000"/>
              </a:lnSpc>
              <a:buNone/>
            </a:pPr>
            <a:r>
              <a:rPr lang="hu-HU" sz="1400" dirty="0"/>
              <a:t>regisztereken vagy valamely közösen használt</a:t>
            </a:r>
          </a:p>
          <a:p>
            <a:pPr marL="0" lvl="2" indent="0">
              <a:lnSpc>
                <a:spcPct val="90000"/>
              </a:lnSpc>
              <a:buNone/>
            </a:pPr>
            <a:r>
              <a:rPr lang="hu-HU" sz="1400" dirty="0"/>
              <a:t>memóriaterületen keresztül.</a:t>
            </a:r>
          </a:p>
          <a:p>
            <a:pPr marL="0" lvl="2" indent="0">
              <a:lnSpc>
                <a:spcPct val="90000"/>
              </a:lnSpc>
              <a:buNone/>
            </a:pPr>
            <a:r>
              <a:rPr lang="hu-HU" sz="1400" dirty="0"/>
              <a:t>» A processzor rendszermódba kapcsolódik át.</a:t>
            </a:r>
          </a:p>
          <a:p>
            <a:pPr marL="0" lvl="2" indent="0">
              <a:lnSpc>
                <a:spcPct val="90000"/>
              </a:lnSpc>
              <a:buNone/>
            </a:pPr>
            <a:r>
              <a:rPr lang="hu-HU" sz="1400" dirty="0"/>
              <a:t>» Elindul a megfelelő rendszerfolyamat, végrehajtja a</a:t>
            </a:r>
          </a:p>
          <a:p>
            <a:pPr marL="0" lvl="2" indent="0">
              <a:lnSpc>
                <a:spcPct val="90000"/>
              </a:lnSpc>
              <a:buNone/>
            </a:pPr>
            <a:r>
              <a:rPr lang="hu-HU" sz="1400" dirty="0"/>
              <a:t>kívánt feladatot.</a:t>
            </a:r>
          </a:p>
          <a:p>
            <a:pPr marL="0" lvl="2" indent="0">
              <a:lnSpc>
                <a:spcPct val="90000"/>
              </a:lnSpc>
              <a:buNone/>
            </a:pPr>
            <a:r>
              <a:rPr lang="hu-HU" sz="1400" dirty="0"/>
              <a:t>» A válaszok vagy hibakódok valamely</a:t>
            </a:r>
          </a:p>
          <a:p>
            <a:pPr marL="0" lvl="2" indent="0">
              <a:lnSpc>
                <a:spcPct val="90000"/>
              </a:lnSpc>
              <a:buNone/>
            </a:pPr>
            <a:r>
              <a:rPr lang="hu-HU" sz="1400" dirty="0"/>
              <a:t>paraméterátadásra szolgáló területre kerülnek.</a:t>
            </a:r>
          </a:p>
          <a:p>
            <a:pPr marL="0" lvl="2" indent="0">
              <a:lnSpc>
                <a:spcPct val="90000"/>
              </a:lnSpc>
              <a:buNone/>
            </a:pPr>
            <a:r>
              <a:rPr lang="hu-HU" sz="1400" dirty="0"/>
              <a:t>» A processzor visszatér felhasználói üzemmódba.</a:t>
            </a:r>
          </a:p>
          <a:p>
            <a:pPr marL="0" lvl="2" indent="0">
              <a:lnSpc>
                <a:spcPct val="90000"/>
              </a:lnSpc>
              <a:buNone/>
            </a:pPr>
            <a:r>
              <a:rPr lang="hu-HU" sz="1400" dirty="0"/>
              <a:t>» A megszakított folyamat visszakapja a vezérlést.</a:t>
            </a:r>
          </a:p>
          <a:p>
            <a:pPr marL="0" lvl="2" indent="0">
              <a:lnSpc>
                <a:spcPct val="90000"/>
              </a:lnSpc>
              <a:buNone/>
            </a:pPr>
            <a:r>
              <a:rPr lang="hu-HU" sz="1400" u="sng" dirty="0"/>
              <a:t>• Eszközkezelők, megszakításkezelés</a:t>
            </a:r>
          </a:p>
          <a:p>
            <a:pPr marL="0" lvl="2" indent="0">
              <a:lnSpc>
                <a:spcPct val="90000"/>
              </a:lnSpc>
              <a:buNone/>
            </a:pPr>
            <a:r>
              <a:rPr lang="hu-HU" sz="1400" dirty="0"/>
              <a:t>– A perifériák és az operációs rendszer magja közötti</a:t>
            </a:r>
          </a:p>
          <a:p>
            <a:pPr marL="0" lvl="2" indent="0">
              <a:lnSpc>
                <a:spcPct val="90000"/>
              </a:lnSpc>
              <a:buNone/>
            </a:pPr>
            <a:r>
              <a:rPr lang="hu-HU" sz="1400" dirty="0"/>
              <a:t>kommunikáció eszközei.</a:t>
            </a:r>
          </a:p>
          <a:p>
            <a:pPr marL="0" lvl="2" indent="0">
              <a:lnSpc>
                <a:spcPct val="90000"/>
              </a:lnSpc>
              <a:buNone/>
            </a:pPr>
            <a:r>
              <a:rPr lang="hu-HU" sz="1400" dirty="0"/>
              <a:t>– Az eszközkezelők feladata a kernel tehermentesítése.</a:t>
            </a:r>
          </a:p>
          <a:p>
            <a:pPr marL="0" lvl="2" indent="0">
              <a:lnSpc>
                <a:spcPct val="90000"/>
              </a:lnSpc>
              <a:buNone/>
            </a:pPr>
            <a:r>
              <a:rPr lang="hu-HU" sz="1400" dirty="0"/>
              <a:t>– Megszakítás kérés (</a:t>
            </a:r>
            <a:r>
              <a:rPr lang="hu-HU" sz="1400" dirty="0" err="1"/>
              <a:t>interrupt</a:t>
            </a:r>
            <a:r>
              <a:rPr lang="hu-HU" sz="1400" dirty="0"/>
              <a:t> </a:t>
            </a:r>
            <a:r>
              <a:rPr lang="hu-HU" sz="1400" dirty="0" err="1"/>
              <a:t>request</a:t>
            </a:r>
            <a:r>
              <a:rPr lang="hu-HU" sz="1400" dirty="0"/>
              <a:t>): az operációs</a:t>
            </a:r>
          </a:p>
          <a:p>
            <a:pPr marL="0" lvl="2" indent="0">
              <a:lnSpc>
                <a:spcPct val="90000"/>
              </a:lnSpc>
              <a:buNone/>
            </a:pPr>
            <a:r>
              <a:rPr lang="hu-HU" sz="1400" dirty="0"/>
              <a:t>rendszer figyelmének felhívása</a:t>
            </a:r>
          </a:p>
          <a:p>
            <a:pPr marL="0" lvl="2" indent="0">
              <a:lnSpc>
                <a:spcPct val="90000"/>
              </a:lnSpc>
              <a:buNone/>
            </a:pPr>
            <a:r>
              <a:rPr lang="hu-HU" sz="1400" dirty="0"/>
              <a:t>– Megszakítások típusai:</a:t>
            </a:r>
          </a:p>
          <a:p>
            <a:pPr marL="0" lvl="2" indent="0">
              <a:lnSpc>
                <a:spcPct val="90000"/>
              </a:lnSpc>
              <a:buNone/>
            </a:pPr>
            <a:r>
              <a:rPr lang="hu-HU" sz="1400" dirty="0"/>
              <a:t>» Megszakítás (</a:t>
            </a:r>
            <a:r>
              <a:rPr lang="hu-HU" sz="1400" dirty="0" err="1"/>
              <a:t>interrupt</a:t>
            </a:r>
            <a:r>
              <a:rPr lang="hu-HU" sz="1400" dirty="0"/>
              <a:t>)</a:t>
            </a:r>
          </a:p>
          <a:p>
            <a:pPr marL="0" lvl="2" indent="0">
              <a:lnSpc>
                <a:spcPct val="90000"/>
              </a:lnSpc>
              <a:buNone/>
            </a:pPr>
            <a:r>
              <a:rPr lang="hu-HU" sz="1400" dirty="0"/>
              <a:t>» Kivétel (</a:t>
            </a:r>
            <a:r>
              <a:rPr lang="hu-HU" sz="1400" dirty="0" err="1"/>
              <a:t>Exception</a:t>
            </a:r>
            <a:r>
              <a:rPr lang="hu-HU" sz="1400" dirty="0"/>
              <a:t>)</a:t>
            </a:r>
          </a:p>
          <a:p>
            <a:pPr marL="0" lvl="2" indent="0">
              <a:lnSpc>
                <a:spcPct val="90000"/>
              </a:lnSpc>
              <a:buNone/>
            </a:pPr>
            <a:r>
              <a:rPr lang="hu-HU" sz="1400" dirty="0"/>
              <a:t>» Nem </a:t>
            </a:r>
            <a:r>
              <a:rPr lang="hu-HU" sz="1400" dirty="0" err="1"/>
              <a:t>maszkolható</a:t>
            </a:r>
            <a:r>
              <a:rPr lang="hu-HU" sz="1400" dirty="0"/>
              <a:t> megszakítás (Non </a:t>
            </a:r>
            <a:r>
              <a:rPr lang="hu-HU" sz="1400" dirty="0" err="1"/>
              <a:t>Maskable</a:t>
            </a:r>
            <a:endParaRPr lang="hu-HU" sz="1400" dirty="0"/>
          </a:p>
          <a:p>
            <a:pPr marL="0" lvl="2" indent="0">
              <a:lnSpc>
                <a:spcPct val="90000"/>
              </a:lnSpc>
              <a:buNone/>
            </a:pPr>
            <a:r>
              <a:rPr lang="hu-HU" sz="1400" dirty="0" err="1"/>
              <a:t>Interrupt</a:t>
            </a:r>
            <a:r>
              <a:rPr lang="hu-HU" sz="1400" dirty="0"/>
              <a:t>)</a:t>
            </a:r>
          </a:p>
          <a:p>
            <a:pPr marL="0" lvl="2" indent="0">
              <a:lnSpc>
                <a:spcPct val="90000"/>
              </a:lnSpc>
              <a:buNone/>
            </a:pPr>
            <a:r>
              <a:rPr lang="hu-HU" sz="1400" dirty="0"/>
              <a:t>» Csapda (</a:t>
            </a:r>
            <a:r>
              <a:rPr lang="hu-HU" sz="1400" dirty="0" err="1"/>
              <a:t>Trap</a:t>
            </a:r>
            <a:r>
              <a:rPr lang="hu-HU" sz="1400" dirty="0"/>
              <a:t>)</a:t>
            </a:r>
          </a:p>
          <a:p>
            <a:pPr marL="0" lvl="2" indent="0">
              <a:lnSpc>
                <a:spcPct val="90000"/>
              </a:lnSpc>
              <a:buNone/>
            </a:pPr>
            <a:r>
              <a:rPr lang="hu-HU" sz="1400" dirty="0"/>
              <a:t>– Megszakításkezelés lépései:</a:t>
            </a:r>
          </a:p>
          <a:p>
            <a:pPr marL="0" lvl="2" indent="0">
              <a:lnSpc>
                <a:spcPct val="90000"/>
              </a:lnSpc>
              <a:buNone/>
            </a:pPr>
            <a:r>
              <a:rPr lang="hu-HU" sz="1400" dirty="0"/>
              <a:t>» Megszakításkérés érkezik</a:t>
            </a:r>
          </a:p>
          <a:p>
            <a:pPr marL="0" lvl="2" indent="0">
              <a:lnSpc>
                <a:spcPct val="90000"/>
              </a:lnSpc>
              <a:buNone/>
            </a:pPr>
            <a:r>
              <a:rPr lang="hu-HU" sz="1400" dirty="0"/>
              <a:t>» A processzor befejezi az éppen végzett műveletet,</a:t>
            </a:r>
          </a:p>
          <a:p>
            <a:pPr marL="0" lvl="2" indent="0">
              <a:lnSpc>
                <a:spcPct val="90000"/>
              </a:lnSpc>
              <a:buNone/>
            </a:pPr>
            <a:r>
              <a:rPr lang="hu-HU" sz="1400" dirty="0"/>
              <a:t>majd, ha nincs letiltva az adott szintű megszakítás,</a:t>
            </a:r>
          </a:p>
          <a:p>
            <a:pPr marL="0" lvl="2" indent="0">
              <a:lnSpc>
                <a:spcPct val="90000"/>
              </a:lnSpc>
              <a:buNone/>
            </a:pPr>
            <a:r>
              <a:rPr lang="hu-HU" sz="1400" dirty="0"/>
              <a:t>elfogadja a kérést, ellenkező esetben várakoztatja.</a:t>
            </a:r>
          </a:p>
          <a:p>
            <a:pPr marL="0" lvl="2" indent="0">
              <a:lnSpc>
                <a:spcPct val="90000"/>
              </a:lnSpc>
              <a:buNone/>
            </a:pPr>
            <a:r>
              <a:rPr lang="hu-HU" sz="1400" dirty="0"/>
              <a:t>» A processzor elmenti a futó folyamat </a:t>
            </a:r>
            <a:r>
              <a:rPr lang="hu-HU" sz="1400" dirty="0" err="1"/>
              <a:t>állapotvektorát</a:t>
            </a:r>
            <a:endParaRPr lang="hu-HU" sz="1400" dirty="0"/>
          </a:p>
          <a:p>
            <a:pPr marL="0" lvl="2" indent="0">
              <a:lnSpc>
                <a:spcPct val="90000"/>
              </a:lnSpc>
              <a:buNone/>
            </a:pPr>
            <a:r>
              <a:rPr lang="hu-HU" sz="1400" dirty="0"/>
              <a:t>» A CPU privilegizált (kernel) üzemmódba kerül, és</a:t>
            </a:r>
          </a:p>
          <a:p>
            <a:pPr marL="0" lvl="2" indent="0">
              <a:lnSpc>
                <a:spcPct val="90000"/>
              </a:lnSpc>
              <a:buNone/>
            </a:pPr>
            <a:r>
              <a:rPr lang="hu-HU" sz="1400" dirty="0" err="1"/>
              <a:t>letiltódik</a:t>
            </a:r>
            <a:r>
              <a:rPr lang="hu-HU" sz="1400" dirty="0"/>
              <a:t> az összes olyan megszakítás, melynek</a:t>
            </a:r>
          </a:p>
          <a:p>
            <a:pPr marL="0" lvl="2" indent="0">
              <a:lnSpc>
                <a:spcPct val="90000"/>
              </a:lnSpc>
              <a:buNone/>
            </a:pPr>
            <a:r>
              <a:rPr lang="hu-HU" sz="1400" dirty="0"/>
              <a:t>prioritása kisebb vagy egyenlő az érkezett</a:t>
            </a:r>
          </a:p>
          <a:p>
            <a:pPr marL="0" lvl="2" indent="0">
              <a:lnSpc>
                <a:spcPct val="90000"/>
              </a:lnSpc>
              <a:buNone/>
            </a:pPr>
            <a:r>
              <a:rPr lang="hu-HU" sz="1400" dirty="0"/>
              <a:t>megszakításéval.</a:t>
            </a:r>
          </a:p>
          <a:p>
            <a:pPr marL="0" lvl="2" indent="0">
              <a:lnSpc>
                <a:spcPct val="90000"/>
              </a:lnSpc>
              <a:buNone/>
            </a:pPr>
            <a:r>
              <a:rPr lang="hu-HU" sz="1400" dirty="0"/>
              <a:t>» A központi egység megállapítja a megszakításkérés</a:t>
            </a:r>
          </a:p>
          <a:p>
            <a:pPr marL="0" lvl="2" indent="0">
              <a:lnSpc>
                <a:spcPct val="90000"/>
              </a:lnSpc>
              <a:buNone/>
            </a:pPr>
            <a:r>
              <a:rPr lang="hu-HU" sz="1400" dirty="0"/>
              <a:t>helyét, és megszakítási vektortáblából kikeresi a</a:t>
            </a:r>
          </a:p>
          <a:p>
            <a:pPr marL="0" lvl="2" indent="0">
              <a:lnSpc>
                <a:spcPct val="90000"/>
              </a:lnSpc>
              <a:buNone/>
            </a:pPr>
            <a:r>
              <a:rPr lang="hu-HU" sz="1400" dirty="0"/>
              <a:t>megfelelő kiszolgáló rutin címét.</a:t>
            </a:r>
          </a:p>
          <a:p>
            <a:pPr marL="0" lvl="2" indent="0">
              <a:lnSpc>
                <a:spcPct val="90000"/>
              </a:lnSpc>
              <a:buNone/>
            </a:pPr>
            <a:r>
              <a:rPr lang="hu-HU" sz="1400" dirty="0"/>
              <a:t>» A kiszolgáló rutin fut.</a:t>
            </a:r>
          </a:p>
          <a:p>
            <a:pPr marL="0" lvl="2" indent="0">
              <a:lnSpc>
                <a:spcPct val="90000"/>
              </a:lnSpc>
              <a:buNone/>
            </a:pPr>
            <a:r>
              <a:rPr lang="hu-HU" sz="1400" dirty="0"/>
              <a:t>» A CPU visszatér felhasználói (</a:t>
            </a:r>
            <a:r>
              <a:rPr lang="hu-HU" sz="1400" dirty="0" err="1"/>
              <a:t>user</a:t>
            </a:r>
            <a:r>
              <a:rPr lang="hu-HU" sz="1400" dirty="0"/>
              <a:t>) üzemmódba, és</a:t>
            </a:r>
          </a:p>
          <a:p>
            <a:pPr marL="0" lvl="2" indent="0">
              <a:lnSpc>
                <a:spcPct val="90000"/>
              </a:lnSpc>
              <a:buNone/>
            </a:pPr>
            <a:r>
              <a:rPr lang="hu-HU" sz="1400" dirty="0"/>
              <a:t>engedélyezi a letiltott megszakítási szinteket.</a:t>
            </a:r>
          </a:p>
          <a:p>
            <a:pPr marL="0" lvl="2" indent="0">
              <a:lnSpc>
                <a:spcPct val="90000"/>
              </a:lnSpc>
              <a:buNone/>
            </a:pPr>
            <a:r>
              <a:rPr lang="hu-HU" sz="1400" dirty="0"/>
              <a:t>» A processzor visszaállítja a megszakított folyamat</a:t>
            </a:r>
          </a:p>
          <a:p>
            <a:pPr marL="0" lvl="2" indent="0">
              <a:lnSpc>
                <a:spcPct val="90000"/>
              </a:lnSpc>
              <a:buNone/>
            </a:pPr>
            <a:r>
              <a:rPr lang="hu-HU" sz="1400" dirty="0" err="1"/>
              <a:t>állapotvektorát</a:t>
            </a:r>
            <a:r>
              <a:rPr lang="hu-HU" sz="1400" dirty="0"/>
              <a:t>, ezzel visszaadva a vezérlést.</a:t>
            </a:r>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47</a:t>
            </a:fld>
            <a:endParaRPr kumimoji="0" lang="en-US" b="0" i="0" u="none" strike="noStrike" kern="1200" cap="none" spc="0" normalizeH="0" baseline="0" noProof="0">
              <a:ln>
                <a:noFill/>
              </a:ln>
              <a:effectLst/>
              <a:uLnTx/>
              <a:uFillTx/>
            </a:endParaRPr>
          </a:p>
        </p:txBody>
      </p:sp>
      <p:sp>
        <p:nvSpPr>
          <p:cNvPr id="9" name="Titel 1">
            <a:extLst>
              <a:ext uri="{FF2B5EF4-FFF2-40B4-BE49-F238E27FC236}">
                <a16:creationId xmlns:a16="http://schemas.microsoft.com/office/drawing/2014/main" id="{02E5519F-5F01-4F48-84A1-5BCB4509DFBC}"/>
              </a:ext>
            </a:extLst>
          </p:cNvPr>
          <p:cNvSpPr>
            <a:spLocks noGrp="1"/>
          </p:cNvSpPr>
          <p:nvPr>
            <p:ph type="title"/>
          </p:nvPr>
        </p:nvSpPr>
        <p:spPr bwMode="black">
          <a:xfrm>
            <a:off x="624000" y="405000"/>
            <a:ext cx="10944000" cy="1223800"/>
          </a:xfrm>
        </p:spPr>
        <p:txBody>
          <a:bodyPr anchor="t">
            <a:normAutofit/>
          </a:bodyPr>
          <a:lstStyle/>
          <a:p>
            <a:r>
              <a:rPr lang="en-US" dirty="0"/>
              <a:t>Az </a:t>
            </a:r>
            <a:r>
              <a:rPr lang="en-US" dirty="0" err="1"/>
              <a:t>operációs</a:t>
            </a:r>
            <a:r>
              <a:rPr lang="en-US" dirty="0"/>
              <a:t> </a:t>
            </a:r>
            <a:r>
              <a:rPr lang="en-US" dirty="0" err="1"/>
              <a:t>rendszer</a:t>
            </a:r>
            <a:br>
              <a:rPr lang="hu-HU" dirty="0"/>
            </a:br>
            <a:r>
              <a:rPr lang="hu-HU" sz="3600" dirty="0"/>
              <a:t>   - fogalmak</a:t>
            </a:r>
            <a:endParaRPr lang="en-US" sz="3600" dirty="0"/>
          </a:p>
        </p:txBody>
      </p:sp>
    </p:spTree>
    <p:extLst>
      <p:ext uri="{BB962C8B-B14F-4D97-AF65-F5344CB8AC3E}">
        <p14:creationId xmlns:p14="http://schemas.microsoft.com/office/powerpoint/2010/main" val="1763827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37B4B0B-9DBF-434F-B8CB-E6455A5494C0}"/>
              </a:ext>
            </a:extLst>
          </p:cNvPr>
          <p:cNvPicPr>
            <a:picLocks noChangeAspect="1"/>
          </p:cNvPicPr>
          <p:nvPr/>
        </p:nvPicPr>
        <p:blipFill>
          <a:blip r:embed="rId2"/>
          <a:srcRect/>
          <a:stretch/>
        </p:blipFill>
        <p:spPr bwMode="ltGray">
          <a:xfrm>
            <a:off x="0" y="0"/>
            <a:ext cx="12192000" cy="6858000"/>
          </a:xfrm>
          <a:prstGeom prst="rect">
            <a:avLst/>
          </a:prstGeom>
        </p:spPr>
      </p:pic>
      <p:sp>
        <p:nvSpPr>
          <p:cNvPr id="8" name="Untertitel 2">
            <a:extLst>
              <a:ext uri="{FF2B5EF4-FFF2-40B4-BE49-F238E27FC236}">
                <a16:creationId xmlns:a16="http://schemas.microsoft.com/office/drawing/2014/main" id="{073102FE-9C61-498C-8765-25365869524F}"/>
              </a:ext>
            </a:extLst>
          </p:cNvPr>
          <p:cNvSpPr txBox="1">
            <a:spLocks/>
          </p:cNvSpPr>
          <p:nvPr/>
        </p:nvSpPr>
        <p:spPr bwMode="gray">
          <a:xfrm>
            <a:off x="1200000" y="4869000"/>
            <a:ext cx="7488000" cy="504000"/>
          </a:xfrm>
          <a:prstGeom prst="rect">
            <a:avLst/>
          </a:prstGeom>
        </p:spPr>
        <p:txBody>
          <a:bodyPr lIns="0" tIns="0" rIns="0" bIns="0" anchor="t">
            <a:no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2pPr>
            <a:lvl3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3pPr>
            <a:lvl4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4pPr>
            <a:lvl5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5pPr>
            <a:lvl6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6pPr>
            <a:lvl7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7pPr>
            <a:lvl8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8pPr>
            <a:lvl9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TeleNeo Office"/>
                <a:ea typeface="+mn-ea"/>
                <a:cs typeface="+mn-cs"/>
              </a:rPr>
              <a:t>Subtitle | Author | Place | Date</a:t>
            </a:r>
          </a:p>
        </p:txBody>
      </p:sp>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200000" y="2765760"/>
            <a:ext cx="10800656"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hu-HU" b="0" i="0" u="none" strike="noStrike" kern="1200" cap="none" spc="0" normalizeH="0" baseline="0" noProof="0" dirty="0">
                <a:ln>
                  <a:noFill/>
                </a:ln>
                <a:effectLst/>
                <a:uLnTx/>
                <a:uFillTx/>
                <a:latin typeface="TeleNeo Office ExtraBold"/>
                <a:ea typeface="+mj-ea"/>
                <a:cs typeface="+mj-cs"/>
              </a:rPr>
              <a:t>Legismertebb/ Legújabb operációs rendszerek</a:t>
            </a:r>
            <a:endParaRPr kumimoji="0" lang="en-US" sz="7200" b="0" i="0" u="none" strike="noStrike" kern="1200" cap="none" spc="0" normalizeH="0" baseline="0" noProof="0" dirty="0">
              <a:ln>
                <a:noFill/>
              </a:ln>
              <a:solidFill>
                <a:prstClr val="white"/>
              </a:solidFill>
              <a:effectLst/>
              <a:uLnTx/>
              <a:uFillTx/>
              <a:latin typeface="TeleNeo Office ExtraBold"/>
              <a:ea typeface="+mj-ea"/>
              <a:cs typeface="+mj-cs"/>
            </a:endParaRPr>
          </a:p>
        </p:txBody>
      </p:sp>
      <p:pic>
        <p:nvPicPr>
          <p:cNvPr id="2" name="Grafik 2">
            <a:extLst>
              <a:ext uri="{FF2B5EF4-FFF2-40B4-BE49-F238E27FC236}">
                <a16:creationId xmlns:a16="http://schemas.microsoft.com/office/drawing/2014/main" id="{B5E0763E-F77D-4E24-B5B0-5857685745A8}"/>
              </a:ext>
            </a:extLst>
          </p:cNvPr>
          <p:cNvPicPr>
            <a:picLocks noChangeAspect="1"/>
          </p:cNvPicPr>
          <p:nvPr/>
        </p:nvPicPr>
        <p:blipFill>
          <a:blip r:embed="rId3"/>
          <a:stretch>
            <a:fillRect/>
          </a:stretch>
        </p:blipFill>
        <p:spPr bwMode="black">
          <a:xfrm>
            <a:off x="1028666" y="5566887"/>
            <a:ext cx="3118173" cy="838800"/>
          </a:xfrm>
          <a:prstGeom prst="rect">
            <a:avLst/>
          </a:prstGeom>
        </p:spPr>
      </p:pic>
      <p:sp>
        <p:nvSpPr>
          <p:cNvPr id="3" name="Élőláb helye 2">
            <a:extLst>
              <a:ext uri="{FF2B5EF4-FFF2-40B4-BE49-F238E27FC236}">
                <a16:creationId xmlns:a16="http://schemas.microsoft.com/office/drawing/2014/main" id="{C604E136-36ED-452C-8C5C-8095515B7B27}"/>
              </a:ext>
            </a:extLst>
          </p:cNvPr>
          <p:cNvSpPr>
            <a:spLocks noGrp="1"/>
          </p:cNvSpPr>
          <p:nvPr>
            <p:ph type="ftr" sz="quarter" idx="3"/>
          </p:nvPr>
        </p:nvSpPr>
        <p:spPr/>
        <p:txBody>
          <a:bodyPr/>
          <a:lstStyle/>
          <a:p>
            <a:r>
              <a:rPr lang="en-US"/>
              <a:t>public | Barizs Dániel | Operációs rendszerek| 2022. 10. 19, 26</a:t>
            </a:r>
            <a:endParaRPr lang="en-US" dirty="0"/>
          </a:p>
        </p:txBody>
      </p:sp>
      <p:sp>
        <p:nvSpPr>
          <p:cNvPr id="4" name="Dia számának helye 3">
            <a:extLst>
              <a:ext uri="{FF2B5EF4-FFF2-40B4-BE49-F238E27FC236}">
                <a16:creationId xmlns:a16="http://schemas.microsoft.com/office/drawing/2014/main" id="{25B42998-977F-4217-BAD2-D1301ECB3F89}"/>
              </a:ext>
            </a:extLst>
          </p:cNvPr>
          <p:cNvSpPr>
            <a:spLocks noGrp="1"/>
          </p:cNvSpPr>
          <p:nvPr>
            <p:ph type="sldNum" sz="quarter" idx="4"/>
          </p:nvPr>
        </p:nvSpPr>
        <p:spPr/>
        <p:txBody>
          <a:bodyPr/>
          <a:lstStyle/>
          <a:p>
            <a:fld id="{A1A5E10D-79A5-49BA-9648-53481340C65F}" type="slidenum">
              <a:rPr lang="en-US" smtClean="0"/>
              <a:pPr/>
              <a:t>48</a:t>
            </a:fld>
            <a:endParaRPr lang="en-US" dirty="0"/>
          </a:p>
        </p:txBody>
      </p:sp>
    </p:spTree>
    <p:extLst>
      <p:ext uri="{BB962C8B-B14F-4D97-AF65-F5344CB8AC3E}">
        <p14:creationId xmlns:p14="http://schemas.microsoft.com/office/powerpoint/2010/main" val="3083004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hu-HU" dirty="0"/>
              <a:t>Legismertebb / Legújabb operációs rendszerek</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608" y="1268760"/>
            <a:ext cx="8063680" cy="5040560"/>
          </a:xfrm>
        </p:spPr>
        <p:txBody>
          <a:bodyPr/>
          <a:lstStyle/>
          <a:p>
            <a:pPr lvl="1" algn="just"/>
            <a:r>
              <a:rPr lang="hu-HU" b="1" u="sng" dirty="0"/>
              <a:t>Asztali operációs rendszerek:</a:t>
            </a:r>
          </a:p>
          <a:p>
            <a:pPr lvl="1" algn="just"/>
            <a:endParaRPr lang="hu-HU" b="1" u="sng" dirty="0"/>
          </a:p>
          <a:p>
            <a:pPr lvl="1" algn="just"/>
            <a:r>
              <a:rPr lang="hu-HU" b="1" u="sng" dirty="0"/>
              <a:t>Apple:</a:t>
            </a:r>
          </a:p>
          <a:p>
            <a:pPr lvl="1" algn="just"/>
            <a:r>
              <a:rPr lang="hu-HU" dirty="0" err="1"/>
              <a:t>macOS</a:t>
            </a:r>
            <a:r>
              <a:rPr lang="hu-HU" dirty="0"/>
              <a:t> 11	Big </a:t>
            </a:r>
            <a:r>
              <a:rPr lang="hu-HU" dirty="0" err="1"/>
              <a:t>Sur</a:t>
            </a:r>
            <a:r>
              <a:rPr lang="hu-HU" dirty="0"/>
              <a:t>	2020. november 12.</a:t>
            </a:r>
          </a:p>
          <a:p>
            <a:pPr lvl="1" algn="just"/>
            <a:r>
              <a:rPr lang="en-US" dirty="0"/>
              <a:t>macOS 12	Monterey	2021. </a:t>
            </a:r>
            <a:r>
              <a:rPr lang="en-US" dirty="0" err="1"/>
              <a:t>június</a:t>
            </a:r>
            <a:r>
              <a:rPr lang="en-US" dirty="0"/>
              <a:t> 7. - </a:t>
            </a:r>
            <a:r>
              <a:rPr lang="en-US" dirty="0" err="1"/>
              <a:t>Első</a:t>
            </a:r>
            <a:r>
              <a:rPr lang="en-US" dirty="0"/>
              <a:t> </a:t>
            </a:r>
            <a:r>
              <a:rPr lang="en-US" dirty="0" err="1"/>
              <a:t>fejlesztői</a:t>
            </a:r>
            <a:r>
              <a:rPr lang="en-US" dirty="0"/>
              <a:t> beta</a:t>
            </a:r>
            <a:endParaRPr lang="hu-HU" dirty="0"/>
          </a:p>
          <a:p>
            <a:pPr lvl="1" algn="just"/>
            <a:r>
              <a:rPr lang="hu-HU" sz="1400" dirty="0"/>
              <a:t>Szakítva a korábbi Mac OS-ek felépítésével, a tízes rendszert (Mac OS X) Unix alapokra helyezték és a forráskód nagy részét nyílttá tették.</a:t>
            </a:r>
          </a:p>
          <a:p>
            <a:pPr lvl="1" algn="just"/>
            <a:endParaRPr lang="hu-HU" sz="800" dirty="0"/>
          </a:p>
          <a:p>
            <a:pPr lvl="1" algn="just"/>
            <a:r>
              <a:rPr lang="en-US" b="1" u="sng" dirty="0"/>
              <a:t>Canonical Ltd</a:t>
            </a:r>
            <a:r>
              <a:rPr lang="hu-HU" b="1" u="sng" dirty="0"/>
              <a:t>:</a:t>
            </a:r>
          </a:p>
          <a:p>
            <a:pPr lvl="1" algn="just"/>
            <a:r>
              <a:rPr lang="hu-HU" dirty="0"/>
              <a:t>Ubuntu 20.04 LTS	</a:t>
            </a:r>
            <a:r>
              <a:rPr lang="hu-HU" dirty="0" err="1"/>
              <a:t>Focal</a:t>
            </a:r>
            <a:r>
              <a:rPr lang="hu-HU" dirty="0"/>
              <a:t> Fossa 	2020. április 23.	támogatás: 2025. április</a:t>
            </a:r>
          </a:p>
          <a:p>
            <a:pPr lvl="1" algn="just"/>
            <a:r>
              <a:rPr lang="hu-HU" dirty="0"/>
              <a:t>Ubuntu </a:t>
            </a:r>
            <a:r>
              <a:rPr lang="en-US" dirty="0"/>
              <a:t>21.10	Impish Indri	2021. </a:t>
            </a:r>
            <a:r>
              <a:rPr lang="en-US" dirty="0" err="1"/>
              <a:t>október</a:t>
            </a:r>
            <a:r>
              <a:rPr lang="en-US" dirty="0"/>
              <a:t> 14.</a:t>
            </a:r>
            <a:endParaRPr lang="hu-HU" dirty="0"/>
          </a:p>
          <a:p>
            <a:pPr lvl="1" algn="just"/>
            <a:r>
              <a:rPr lang="hu-HU" sz="1400" dirty="0"/>
              <a:t>Az egyes kiadások fejlesztési kódnevei a hagyomány szerint egy azonos betűvel kezdődő melléknév és állatnév pár</a:t>
            </a:r>
          </a:p>
          <a:p>
            <a:pPr lvl="1" algn="just"/>
            <a:r>
              <a:rPr lang="hu-HU" sz="1400" dirty="0"/>
              <a:t>Az Ubuntu szó afrikai eredetű, jelentése „emberiesség másokkal szemben"; "azért vagyok, mert mi vagyunk”.</a:t>
            </a:r>
          </a:p>
          <a:p>
            <a:pPr lvl="1" algn="just"/>
            <a:endParaRPr lang="hu-HU" dirty="0"/>
          </a:p>
          <a:p>
            <a:pPr lvl="1" algn="just"/>
            <a:endParaRPr lang="en-US"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10"/>
          </p:nvPr>
        </p:nvSpPr>
        <p:spPr bwMode="black">
          <a:xfrm>
            <a:off x="2352000" y="6385644"/>
            <a:ext cx="7488000" cy="324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900" cap="none" spc="0" normalizeH="0" baseline="0" noProof="0">
                <a:ln>
                  <a:noFill/>
                </a:ln>
                <a:solidFill>
                  <a:prstClr val="black"/>
                </a:solidFill>
                <a:effectLst/>
                <a:uLnTx/>
                <a:uFillTx/>
                <a:latin typeface="TeleNeo Office"/>
                <a:ea typeface="+mn-ea"/>
                <a:cs typeface="+mn-cs"/>
              </a:rPr>
              <a:t>public | Barizs Dániel | Operációs rendszerek| 2022. 10. 19, 26</a:t>
            </a:r>
            <a:endParaRPr kumimoji="0" lang="en-US" sz="900" b="0" i="0" u="none" strike="noStrike" kern="900" cap="none" spc="0" normalizeH="0" baseline="0" noProof="0" dirty="0">
              <a:ln>
                <a:noFill/>
              </a:ln>
              <a:solidFill>
                <a:prstClr val="black"/>
              </a:solidFill>
              <a:effectLst/>
              <a:uLnTx/>
              <a:uFillTx/>
              <a:latin typeface="TeleNeo Office"/>
              <a:ea typeface="+mn-ea"/>
              <a:cs typeface="+mn-cs"/>
            </a:endParaRPr>
          </a:p>
        </p:txBody>
      </p:sp>
      <p:pic>
        <p:nvPicPr>
          <p:cNvPr id="12" name="Kép 11">
            <a:extLst>
              <a:ext uri="{FF2B5EF4-FFF2-40B4-BE49-F238E27FC236}">
                <a16:creationId xmlns:a16="http://schemas.microsoft.com/office/drawing/2014/main" id="{26D69E46-E858-49A5-BAA2-64D73E8C55A8}"/>
              </a:ext>
            </a:extLst>
          </p:cNvPr>
          <p:cNvPicPr>
            <a:picLocks noChangeAspect="1"/>
          </p:cNvPicPr>
          <p:nvPr/>
        </p:nvPicPr>
        <p:blipFill>
          <a:blip r:embed="rId2"/>
          <a:stretch>
            <a:fillRect/>
          </a:stretch>
        </p:blipFill>
        <p:spPr>
          <a:xfrm>
            <a:off x="8904700" y="980728"/>
            <a:ext cx="3023688" cy="2267766"/>
          </a:xfrm>
          <a:prstGeom prst="rect">
            <a:avLst/>
          </a:prstGeom>
        </p:spPr>
      </p:pic>
      <p:pic>
        <p:nvPicPr>
          <p:cNvPr id="7" name="Kép 6" descr="A képen szöveg, képernyőkép, elektronika, megjelenítés látható&#10;&#10;Automatikusan generált leírás">
            <a:extLst>
              <a:ext uri="{FF2B5EF4-FFF2-40B4-BE49-F238E27FC236}">
                <a16:creationId xmlns:a16="http://schemas.microsoft.com/office/drawing/2014/main" id="{2B9BA5DC-CD77-4385-AA2C-F6FA0AD6429C}"/>
              </a:ext>
            </a:extLst>
          </p:cNvPr>
          <p:cNvPicPr>
            <a:picLocks noChangeAspect="1"/>
          </p:cNvPicPr>
          <p:nvPr/>
        </p:nvPicPr>
        <p:blipFill>
          <a:blip r:embed="rId3"/>
          <a:stretch>
            <a:fillRect/>
          </a:stretch>
        </p:blipFill>
        <p:spPr>
          <a:xfrm>
            <a:off x="6672064" y="980728"/>
            <a:ext cx="2565603" cy="1485024"/>
          </a:xfrm>
          <a:prstGeom prst="rect">
            <a:avLst/>
          </a:prstGeom>
        </p:spPr>
      </p:pic>
      <p:graphicFrame>
        <p:nvGraphicFramePr>
          <p:cNvPr id="14" name="Táblázat 14">
            <a:extLst>
              <a:ext uri="{FF2B5EF4-FFF2-40B4-BE49-F238E27FC236}">
                <a16:creationId xmlns:a16="http://schemas.microsoft.com/office/drawing/2014/main" id="{EB0E171B-06A7-4066-AB99-ABAF14322BCC}"/>
              </a:ext>
            </a:extLst>
          </p:cNvPr>
          <p:cNvGraphicFramePr>
            <a:graphicFrameLocks noGrp="1"/>
          </p:cNvGraphicFramePr>
          <p:nvPr>
            <p:extLst>
              <p:ext uri="{D42A27DB-BD31-4B8C-83A1-F6EECF244321}">
                <p14:modId xmlns:p14="http://schemas.microsoft.com/office/powerpoint/2010/main" val="3787499609"/>
              </p:ext>
            </p:extLst>
          </p:nvPr>
        </p:nvGraphicFramePr>
        <p:xfrm>
          <a:off x="658863" y="5373216"/>
          <a:ext cx="5077098" cy="841245"/>
        </p:xfrm>
        <a:graphic>
          <a:graphicData uri="http://schemas.openxmlformats.org/drawingml/2006/table">
            <a:tbl>
              <a:tblPr firstRow="1" bandRow="1">
                <a:tableStyleId>{2D5ABB26-0587-4C30-8999-92F81FD0307C}</a:tableStyleId>
              </a:tblPr>
              <a:tblGrid>
                <a:gridCol w="1692366">
                  <a:extLst>
                    <a:ext uri="{9D8B030D-6E8A-4147-A177-3AD203B41FA5}">
                      <a16:colId xmlns:a16="http://schemas.microsoft.com/office/drawing/2014/main" val="226620130"/>
                    </a:ext>
                  </a:extLst>
                </a:gridCol>
                <a:gridCol w="1692366">
                  <a:extLst>
                    <a:ext uri="{9D8B030D-6E8A-4147-A177-3AD203B41FA5}">
                      <a16:colId xmlns:a16="http://schemas.microsoft.com/office/drawing/2014/main" val="665705353"/>
                    </a:ext>
                  </a:extLst>
                </a:gridCol>
                <a:gridCol w="1692366">
                  <a:extLst>
                    <a:ext uri="{9D8B030D-6E8A-4147-A177-3AD203B41FA5}">
                      <a16:colId xmlns:a16="http://schemas.microsoft.com/office/drawing/2014/main" val="696638327"/>
                    </a:ext>
                  </a:extLst>
                </a:gridCol>
              </a:tblGrid>
              <a:tr h="246658">
                <a:tc>
                  <a:txBody>
                    <a:bodyPr/>
                    <a:lstStyle/>
                    <a:p>
                      <a:r>
                        <a:rPr lang="hu-HU" sz="1200" dirty="0">
                          <a:effectLst/>
                        </a:rPr>
                        <a:t>Csomagok osztályozása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b="1" u="none" strike="noStrike" dirty="0">
                          <a:solidFill>
                            <a:srgbClr val="0645AD"/>
                          </a:solidFill>
                          <a:effectLst/>
                          <a:hlinkClick r:id="rId4" tooltip="Szabad szoftver"/>
                        </a:rPr>
                        <a:t>szabad szoftver</a:t>
                      </a:r>
                      <a:endParaRPr lang="hu-HU" sz="1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b="1" dirty="0">
                          <a:effectLst/>
                        </a:rPr>
                        <a:t>nem szabad szoftver</a:t>
                      </a:r>
                      <a:endParaRPr lang="hu-HU"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6652346"/>
                  </a:ext>
                </a:extLst>
              </a:tr>
              <a:tr h="292605">
                <a:tc>
                  <a:txBody>
                    <a:bodyPr/>
                    <a:lstStyle/>
                    <a:p>
                      <a:r>
                        <a:rPr lang="hu-HU" sz="1200" b="1" dirty="0">
                          <a:effectLst/>
                        </a:rPr>
                        <a:t>hivatalosan támogatott</a:t>
                      </a:r>
                      <a:endParaRPr lang="hu-HU" sz="1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hu-HU" sz="1200">
                          <a:effectLst/>
                        </a:rPr>
                        <a:t>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hu-HU" sz="1200">
                          <a:effectLst/>
                        </a:rPr>
                        <a:t>Restricted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3568701"/>
                  </a:ext>
                </a:extLst>
              </a:tr>
              <a:tr h="246658">
                <a:tc>
                  <a:txBody>
                    <a:bodyPr/>
                    <a:lstStyle/>
                    <a:p>
                      <a:r>
                        <a:rPr lang="hu-HU" sz="1200" b="1">
                          <a:effectLst/>
                        </a:rPr>
                        <a:t>nem támogatott</a:t>
                      </a:r>
                      <a:endParaRPr lang="hu-HU" sz="12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hu-HU" sz="1200">
                          <a:effectLst/>
                        </a:rPr>
                        <a:t>Universe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hu-HU" sz="1200" dirty="0">
                          <a:effectLst/>
                        </a:rPr>
                        <a:t>Multiverse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791677"/>
                  </a:ext>
                </a:extLst>
              </a:tr>
            </a:tbl>
          </a:graphicData>
        </a:graphic>
      </p:graphicFrame>
      <p:pic>
        <p:nvPicPr>
          <p:cNvPr id="16" name="Kép 15">
            <a:extLst>
              <a:ext uri="{FF2B5EF4-FFF2-40B4-BE49-F238E27FC236}">
                <a16:creationId xmlns:a16="http://schemas.microsoft.com/office/drawing/2014/main" id="{DFCFCC52-D8EF-43C2-958B-A70884A31757}"/>
              </a:ext>
            </a:extLst>
          </p:cNvPr>
          <p:cNvPicPr>
            <a:picLocks noChangeAspect="1"/>
          </p:cNvPicPr>
          <p:nvPr/>
        </p:nvPicPr>
        <p:blipFill>
          <a:blip r:embed="rId5"/>
          <a:stretch>
            <a:fillRect/>
          </a:stretch>
        </p:blipFill>
        <p:spPr>
          <a:xfrm>
            <a:off x="8688288" y="3507286"/>
            <a:ext cx="3354709" cy="1888099"/>
          </a:xfrm>
          <a:prstGeom prst="rect">
            <a:avLst/>
          </a:prstGeom>
        </p:spPr>
      </p:pic>
    </p:spTree>
    <p:extLst>
      <p:ext uri="{BB962C8B-B14F-4D97-AF65-F5344CB8AC3E}">
        <p14:creationId xmlns:p14="http://schemas.microsoft.com/office/powerpoint/2010/main" val="2113761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1FFB001E-549A-4708-A885-58FBC8EEA00C}"/>
              </a:ext>
            </a:extLst>
          </p:cNvPr>
          <p:cNvSpPr>
            <a:spLocks noGrp="1"/>
          </p:cNvSpPr>
          <p:nvPr>
            <p:ph type="title"/>
          </p:nvPr>
        </p:nvSpPr>
        <p:spPr bwMode="black">
          <a:xfrm>
            <a:off x="624000" y="405000"/>
            <a:ext cx="10944000" cy="720000"/>
          </a:xfrm>
        </p:spPr>
        <p:txBody>
          <a:bodyPr anchor="t">
            <a:normAutofit/>
          </a:bodyPr>
          <a:lstStyle/>
          <a:p>
            <a:r>
              <a:rPr lang="hu-HU" sz="2500" dirty="0"/>
              <a:t>A számítógép története</a:t>
            </a:r>
            <a:br>
              <a:rPr lang="hu-HU" sz="2500" dirty="0"/>
            </a:br>
            <a:r>
              <a:rPr lang="hu-HU" sz="2500" dirty="0"/>
              <a:t>     - 0. generáció</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3"/>
            <a:ext cx="5328000" cy="4752000"/>
          </a:xfrm>
        </p:spPr>
        <p:txBody>
          <a:bodyPr>
            <a:normAutofit/>
          </a:bodyPr>
          <a:lstStyle/>
          <a:p>
            <a:pPr lvl="1" algn="just"/>
            <a:r>
              <a:rPr lang="hu-HU" dirty="0"/>
              <a:t>Az USA népszámlálásának adatfeldolgozása a XIX. században már több évet vett igénybe, az adatok a kiértékelés idejére már elévültek. Az 1890-es népszámlálásra készítette Hermann </a:t>
            </a:r>
            <a:r>
              <a:rPr lang="hu-HU" dirty="0" err="1"/>
              <a:t>Hollerith</a:t>
            </a:r>
            <a:r>
              <a:rPr lang="hu-HU" dirty="0"/>
              <a:t> (1860-1929) </a:t>
            </a:r>
            <a:r>
              <a:rPr lang="hu-HU" b="1" dirty="0"/>
              <a:t>adatfeldolgozó lyukkártyás gép</a:t>
            </a:r>
            <a:r>
              <a:rPr lang="hu-HU" dirty="0"/>
              <a:t>ét 1889-ben. Ezzel a géppel 63 millió személy adatát hat év helyett egy év alatt lehetett feldolgozni. </a:t>
            </a:r>
            <a:r>
              <a:rPr lang="hu-HU" u="sng" dirty="0" err="1"/>
              <a:t>Hollerith</a:t>
            </a:r>
            <a:r>
              <a:rPr lang="hu-HU" u="sng" dirty="0"/>
              <a:t> nevéhez fűződik az </a:t>
            </a:r>
            <a:r>
              <a:rPr lang="hu-HU" b="1" u="sng" dirty="0"/>
              <a:t>IBM</a:t>
            </a:r>
            <a:r>
              <a:rPr lang="hu-HU" u="sng" dirty="0"/>
              <a:t> cég </a:t>
            </a:r>
            <a:r>
              <a:rPr lang="hu-HU" dirty="0"/>
              <a:t>elődjének az alapítása. A lyukkártyát az 1970-es évekig használták a számítástechnikában az adatok rögzítésére.</a:t>
            </a:r>
          </a:p>
          <a:p>
            <a:pPr lvl="1" algn="just"/>
            <a:endParaRPr lang="hu-HU" sz="1400" dirty="0"/>
          </a:p>
          <a:p>
            <a:pPr lvl="1" algn="just"/>
            <a:r>
              <a:rPr lang="hu-HU" sz="1400" dirty="0"/>
              <a:t>A találmány szép sikert aratott az USA-ban is, de még nagyobbat Európában, ahol sokféle statisztikai célra használták fel. 1896-ban </a:t>
            </a:r>
            <a:r>
              <a:rPr lang="hu-HU" sz="1400" dirty="0" err="1"/>
              <a:t>Hollerith</a:t>
            </a:r>
            <a:r>
              <a:rPr lang="hu-HU" sz="1400" dirty="0"/>
              <a:t> megalapította a New York-i Tabulating </a:t>
            </a:r>
            <a:r>
              <a:rPr lang="hu-HU" sz="1400" dirty="0" err="1"/>
              <a:t>Machine</a:t>
            </a:r>
            <a:r>
              <a:rPr lang="hu-HU" sz="1400" dirty="0"/>
              <a:t> </a:t>
            </a:r>
            <a:r>
              <a:rPr lang="hu-HU" sz="1400" dirty="0" err="1"/>
              <a:t>Companyt</a:t>
            </a:r>
            <a:r>
              <a:rPr lang="hu-HU" sz="1400" dirty="0"/>
              <a:t> a gép gyártására. Fúziók egész sora nyomán e vállalatból nőtt ki a hírneves IBM 1924-ben.</a:t>
            </a:r>
          </a:p>
        </p:txBody>
      </p:sp>
      <p:pic>
        <p:nvPicPr>
          <p:cNvPr id="3" name="Kép 2" descr="A képen padló, beltéri, asztal látható&#10;&#10;Automatikusan generált leírás">
            <a:extLst>
              <a:ext uri="{FF2B5EF4-FFF2-40B4-BE49-F238E27FC236}">
                <a16:creationId xmlns:a16="http://schemas.microsoft.com/office/drawing/2014/main" id="{D033E4F3-152C-4DBA-893D-59021CBA6E07}"/>
              </a:ext>
            </a:extLst>
          </p:cNvPr>
          <p:cNvPicPr>
            <a:picLocks noChangeAspect="1"/>
          </p:cNvPicPr>
          <p:nvPr/>
        </p:nvPicPr>
        <p:blipFill rotWithShape="1">
          <a:blip r:embed="rId2"/>
          <a:srcRect r="15909"/>
          <a:stretch/>
        </p:blipFill>
        <p:spPr>
          <a:xfrm>
            <a:off x="6240000" y="1483726"/>
            <a:ext cx="5328000" cy="4752000"/>
          </a:xfrm>
          <a:prstGeom prst="rect">
            <a:avLst/>
          </a:prstGeom>
          <a:noFill/>
        </p:spPr>
      </p:pic>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5</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3777073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hu-HU" dirty="0"/>
              <a:t>Legismertebb / Legújabb operációs rendszerek</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608" y="1340768"/>
            <a:ext cx="5821230" cy="4824536"/>
          </a:xfrm>
        </p:spPr>
        <p:txBody>
          <a:bodyPr/>
          <a:lstStyle/>
          <a:p>
            <a:pPr lvl="1" algn="just"/>
            <a:r>
              <a:rPr lang="hu-HU" b="1" u="sng" dirty="0"/>
              <a:t>Asztali operációs rendszerek:</a:t>
            </a:r>
          </a:p>
          <a:p>
            <a:pPr lvl="1" algn="just"/>
            <a:endParaRPr lang="hu-HU" b="1" u="sng" dirty="0"/>
          </a:p>
          <a:p>
            <a:pPr lvl="1" algn="just"/>
            <a:r>
              <a:rPr lang="hu-HU" b="1" u="sng" dirty="0"/>
              <a:t>Microsoft:</a:t>
            </a:r>
          </a:p>
          <a:p>
            <a:pPr lvl="1" algn="just"/>
            <a:r>
              <a:rPr lang="hu-HU" sz="1400" dirty="0"/>
              <a:t>Windows 10 (</a:t>
            </a:r>
            <a:r>
              <a:rPr lang="hu-HU" sz="1400" dirty="0" err="1"/>
              <a:t>Threshold</a:t>
            </a:r>
            <a:r>
              <a:rPr lang="hu-HU" sz="1400" dirty="0"/>
              <a:t>, "küszöb") 	2015. július 29</a:t>
            </a:r>
          </a:p>
          <a:p>
            <a:pPr lvl="1" algn="just"/>
            <a:endParaRPr lang="hu-HU" sz="1400" dirty="0"/>
          </a:p>
          <a:p>
            <a:pPr lvl="1" algn="just"/>
            <a:r>
              <a:rPr lang="hu-HU" b="1" dirty="0"/>
              <a:t>Windows 11 </a:t>
            </a:r>
            <a:r>
              <a:rPr lang="hu-HU" dirty="0"/>
              <a:t>		2021. október 4</a:t>
            </a:r>
          </a:p>
          <a:p>
            <a:pPr marL="182563" lvl="1" indent="-142875" algn="just">
              <a:buClr>
                <a:schemeClr val="tx2"/>
              </a:buClr>
              <a:buSzPct val="100000"/>
              <a:buFont typeface="TeleNeo Office" panose="020B0504040202090203" pitchFamily="34" charset="0"/>
              <a:buChar char="•"/>
            </a:pPr>
            <a:r>
              <a:rPr lang="hu-HU" dirty="0"/>
              <a:t>Windows NT kernel</a:t>
            </a:r>
          </a:p>
          <a:p>
            <a:pPr marL="182563" lvl="1" indent="-142875" algn="just">
              <a:buClr>
                <a:schemeClr val="tx2"/>
              </a:buClr>
              <a:buSzPct val="100000"/>
              <a:buFont typeface="TeleNeo Office" panose="020B0504040202090203" pitchFamily="34" charset="0"/>
              <a:buChar char="•"/>
            </a:pPr>
            <a:r>
              <a:rPr lang="hu-HU" dirty="0"/>
              <a:t>Csak 8. generációs és újabb Intel processzorokat (néhány kivételtől eltekintve), </a:t>
            </a:r>
          </a:p>
          <a:p>
            <a:pPr marL="142875" lvl="1" indent="-142875" algn="just">
              <a:buClr>
                <a:schemeClr val="tx2"/>
              </a:buClr>
              <a:buSzPct val="100000"/>
              <a:buFont typeface="TeleNeo Office" panose="020B0504040202090203" pitchFamily="34" charset="0"/>
              <a:buChar char="•"/>
            </a:pPr>
            <a:r>
              <a:rPr lang="hu-HU" dirty="0"/>
              <a:t>2. generációs (Zen+) és újabb AMD </a:t>
            </a:r>
            <a:r>
              <a:rPr lang="hu-HU" dirty="0" err="1"/>
              <a:t>Ryzen</a:t>
            </a:r>
            <a:r>
              <a:rPr lang="hu-HU" dirty="0"/>
              <a:t> processzorokat, </a:t>
            </a:r>
          </a:p>
          <a:p>
            <a:pPr marL="142875" lvl="1" indent="-142875" algn="just">
              <a:buClr>
                <a:schemeClr val="tx2"/>
              </a:buClr>
              <a:buSzPct val="100000"/>
              <a:buFont typeface="TeleNeo Office" panose="020B0504040202090203" pitchFamily="34" charset="0"/>
              <a:buChar char="•"/>
            </a:pPr>
            <a:r>
              <a:rPr lang="hu-HU" dirty="0"/>
              <a:t>valamint </a:t>
            </a:r>
            <a:r>
              <a:rPr lang="hu-HU" dirty="0" err="1"/>
              <a:t>Qualcomm</a:t>
            </a:r>
            <a:r>
              <a:rPr lang="hu-HU" dirty="0"/>
              <a:t> </a:t>
            </a:r>
            <a:r>
              <a:rPr lang="hu-HU" dirty="0" err="1"/>
              <a:t>Snapdragon</a:t>
            </a:r>
            <a:r>
              <a:rPr lang="hu-HU" dirty="0"/>
              <a:t> 850 ARM alapú rendszert támogatja. Az UEFI biztonságos rendszerindítás és megbízható platformmodul (TPM) 2.0 támogatás is szükséges. A Windows 11 nem támogatja a 32 bites x86 rendszereket.</a:t>
            </a:r>
          </a:p>
          <a:p>
            <a:pPr lvl="1" algn="just"/>
            <a:r>
              <a:rPr lang="hu-HU" sz="1600" dirty="0"/>
              <a:t>Android alkalmazásokat is lehet majd rá telepíteni</a:t>
            </a:r>
            <a:endParaRPr lang="en-US" sz="1600"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10"/>
          </p:nvPr>
        </p:nvSpPr>
        <p:spPr bwMode="black">
          <a:xfrm>
            <a:off x="2352000" y="6385644"/>
            <a:ext cx="7488000" cy="324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900" cap="none" spc="0" normalizeH="0" baseline="0" noProof="0">
                <a:ln>
                  <a:noFill/>
                </a:ln>
                <a:solidFill>
                  <a:prstClr val="black"/>
                </a:solidFill>
                <a:effectLst/>
                <a:uLnTx/>
                <a:uFillTx/>
                <a:latin typeface="TeleNeo Office"/>
                <a:ea typeface="+mn-ea"/>
                <a:cs typeface="+mn-cs"/>
              </a:rPr>
              <a:t>public | Barizs Dániel | Operációs rendszerek| 2022. 10. 19, 26</a:t>
            </a:r>
            <a:endParaRPr kumimoji="0" lang="en-US" sz="900" b="0" i="0" u="none" strike="noStrike" kern="900" cap="none" spc="0" normalizeH="0" baseline="0" noProof="0" dirty="0">
              <a:ln>
                <a:noFill/>
              </a:ln>
              <a:solidFill>
                <a:prstClr val="black"/>
              </a:solidFill>
              <a:effectLst/>
              <a:uLnTx/>
              <a:uFillTx/>
              <a:latin typeface="TeleNeo Office"/>
              <a:ea typeface="+mn-ea"/>
              <a:cs typeface="+mn-cs"/>
            </a:endParaRPr>
          </a:p>
        </p:txBody>
      </p:sp>
      <p:pic>
        <p:nvPicPr>
          <p:cNvPr id="10" name="Kép 9">
            <a:extLst>
              <a:ext uri="{FF2B5EF4-FFF2-40B4-BE49-F238E27FC236}">
                <a16:creationId xmlns:a16="http://schemas.microsoft.com/office/drawing/2014/main" id="{379D1CC4-DA28-4E40-B7DD-E628DFFCAA27}"/>
              </a:ext>
            </a:extLst>
          </p:cNvPr>
          <p:cNvPicPr>
            <a:picLocks noChangeAspect="1"/>
          </p:cNvPicPr>
          <p:nvPr/>
        </p:nvPicPr>
        <p:blipFill>
          <a:blip r:embed="rId2"/>
          <a:stretch>
            <a:fillRect/>
          </a:stretch>
        </p:blipFill>
        <p:spPr>
          <a:xfrm>
            <a:off x="6600056" y="1893664"/>
            <a:ext cx="5458971" cy="3070671"/>
          </a:xfrm>
          <a:prstGeom prst="rect">
            <a:avLst/>
          </a:prstGeom>
        </p:spPr>
      </p:pic>
    </p:spTree>
    <p:extLst>
      <p:ext uri="{BB962C8B-B14F-4D97-AF65-F5344CB8AC3E}">
        <p14:creationId xmlns:p14="http://schemas.microsoft.com/office/powerpoint/2010/main" val="996326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D669DDF0-0607-4677-8787-3304329128D0}"/>
              </a:ext>
            </a:extLst>
          </p:cNvPr>
          <p:cNvPicPr>
            <a:picLocks noChangeAspect="1"/>
          </p:cNvPicPr>
          <p:nvPr/>
        </p:nvPicPr>
        <p:blipFill>
          <a:blip r:embed="rId2"/>
          <a:stretch>
            <a:fillRect/>
          </a:stretch>
        </p:blipFill>
        <p:spPr>
          <a:xfrm>
            <a:off x="6067101" y="1478093"/>
            <a:ext cx="5933555" cy="4183155"/>
          </a:xfrm>
          <a:prstGeom prst="rect">
            <a:avLst/>
          </a:prstGeom>
          <a:noFill/>
        </p:spPr>
      </p:pic>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264000" y="1196752"/>
            <a:ext cx="5730445" cy="504487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lgn="just"/>
            <a:r>
              <a:rPr lang="hu-HU" b="1" u="sng" dirty="0"/>
              <a:t>Mobil operációs rendszerek</a:t>
            </a:r>
          </a:p>
          <a:p>
            <a:pPr lvl="1" algn="just"/>
            <a:endParaRPr lang="hu-HU" b="1" dirty="0"/>
          </a:p>
          <a:p>
            <a:pPr lvl="1" algn="just"/>
            <a:r>
              <a:rPr lang="hu-HU" dirty="0"/>
              <a:t>Működésük és felépítésük nagyban hasonlít "asztali" társaikéra, mint a Windows, OS X vagy a különböző Linux disztribúciók, amik többek közt asztali számítógépeken, notebookokon és laptopokon működnek. Főképp a vezeték nélküli kapcsolattartásra és a multimédiára koncentrálnak, a kommunikációs eszköz funkciója mellett a felhasználó szemszögéből inkább szórakoztatóelektronikai, mint informatikai eszközök.</a:t>
            </a:r>
          </a:p>
          <a:p>
            <a:pPr lvl="1" algn="just"/>
            <a:r>
              <a:rPr lang="hu-HU" u="sng" dirty="0">
                <a:highlight>
                  <a:srgbClr val="FFFF00"/>
                </a:highlight>
              </a:rPr>
              <a:t>Google:</a:t>
            </a:r>
          </a:p>
          <a:p>
            <a:pPr lvl="1" algn="just"/>
            <a:r>
              <a:rPr lang="hu-HU" dirty="0"/>
              <a:t>Android 12/13</a:t>
            </a:r>
          </a:p>
          <a:p>
            <a:pPr lvl="1" algn="just"/>
            <a:r>
              <a:rPr lang="hu-HU" dirty="0"/>
              <a:t>Linux kernelt használ/Google Play</a:t>
            </a:r>
          </a:p>
          <a:p>
            <a:pPr lvl="1" algn="just"/>
            <a:r>
              <a:rPr lang="hu-HU" u="sng" dirty="0">
                <a:highlight>
                  <a:srgbClr val="FFFF00"/>
                </a:highlight>
              </a:rPr>
              <a:t>Apple:</a:t>
            </a:r>
          </a:p>
          <a:p>
            <a:pPr lvl="1" algn="just"/>
            <a:r>
              <a:rPr lang="hu-HU" dirty="0"/>
              <a:t>IOS 15.4</a:t>
            </a:r>
          </a:p>
          <a:p>
            <a:pPr lvl="1" algn="just"/>
            <a:r>
              <a:rPr lang="hu-HU" dirty="0"/>
              <a:t>Saját termékekre / App </a:t>
            </a:r>
            <a:r>
              <a:rPr lang="hu-HU" dirty="0" err="1"/>
              <a:t>Store</a:t>
            </a:r>
            <a:endParaRPr lang="hu-HU"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51</a:t>
            </a:fld>
            <a:endParaRPr kumimoji="0" lang="en-US" b="0" i="0" u="none" strike="noStrike" cap="none" spc="0" normalizeH="0" baseline="0" noProof="0">
              <a:ln>
                <a:noFill/>
              </a:ln>
              <a:effectLst/>
              <a:uLnTx/>
              <a:uFillTx/>
            </a:endParaRPr>
          </a:p>
        </p:txBody>
      </p:sp>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a:lstStyle/>
          <a:p>
            <a:r>
              <a:rPr lang="hu-HU" dirty="0"/>
              <a:t>Legismertebb / Legújabb operációs rendszerek</a:t>
            </a:r>
          </a:p>
        </p:txBody>
      </p:sp>
    </p:spTree>
    <p:extLst>
      <p:ext uri="{BB962C8B-B14F-4D97-AF65-F5344CB8AC3E}">
        <p14:creationId xmlns:p14="http://schemas.microsoft.com/office/powerpoint/2010/main" val="2362831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a:t>Legismertebb / Legújabb operációs rendszerek</a:t>
            </a:r>
          </a:p>
        </p:txBody>
      </p:sp>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624000" y="1484313"/>
            <a:ext cx="5328000" cy="47520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r>
              <a:rPr lang="en-US" b="1" u="sng"/>
              <a:t>Mobil operációs rendszerek</a:t>
            </a:r>
          </a:p>
          <a:p>
            <a:pPr lvl="1"/>
            <a:endParaRPr lang="en-US" b="1"/>
          </a:p>
        </p:txBody>
      </p:sp>
      <p:pic>
        <p:nvPicPr>
          <p:cNvPr id="3" name="Kép 2">
            <a:extLst>
              <a:ext uri="{FF2B5EF4-FFF2-40B4-BE49-F238E27FC236}">
                <a16:creationId xmlns:a16="http://schemas.microsoft.com/office/drawing/2014/main" id="{A8954F81-2C4B-45E4-8ABA-AEDF74B181E4}"/>
              </a:ext>
            </a:extLst>
          </p:cNvPr>
          <p:cNvPicPr>
            <a:picLocks noChangeAspect="1"/>
          </p:cNvPicPr>
          <p:nvPr/>
        </p:nvPicPr>
        <p:blipFill>
          <a:blip r:embed="rId2"/>
          <a:stretch>
            <a:fillRect/>
          </a:stretch>
        </p:blipFill>
        <p:spPr>
          <a:xfrm>
            <a:off x="6372348" y="1507173"/>
            <a:ext cx="5328000" cy="4009319"/>
          </a:xfrm>
          <a:prstGeom prst="rect">
            <a:avLst/>
          </a:prstGeom>
          <a:noFill/>
        </p:spPr>
      </p:pic>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900" cap="none" spc="0" normalizeH="0" baseline="0" noProof="0">
                <a:ln>
                  <a:noFill/>
                </a:ln>
                <a:effectLst/>
                <a:uLnTx/>
                <a:uFillTx/>
                <a:latin typeface="+mn-lt"/>
                <a:ea typeface="+mn-ea"/>
                <a:cs typeface="+mn-cs"/>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52</a:t>
            </a:fld>
            <a:endParaRPr kumimoji="0" lang="en-US" b="0" i="0" u="none" strike="noStrike" cap="none" spc="0" normalizeH="0" baseline="0" noProof="0">
              <a:ln>
                <a:noFill/>
              </a:ln>
              <a:effectLst/>
              <a:uLnTx/>
              <a:uFillTx/>
            </a:endParaRPr>
          </a:p>
        </p:txBody>
      </p:sp>
      <p:pic>
        <p:nvPicPr>
          <p:cNvPr id="9" name="Kép 8" descr="A képen szöveg, beltéri, elektronika látható&#10;&#10;Automatikusan generált leírás">
            <a:extLst>
              <a:ext uri="{FF2B5EF4-FFF2-40B4-BE49-F238E27FC236}">
                <a16:creationId xmlns:a16="http://schemas.microsoft.com/office/drawing/2014/main" id="{33B27063-B873-4D2E-9D69-15253ACADA7E}"/>
              </a:ext>
            </a:extLst>
          </p:cNvPr>
          <p:cNvPicPr>
            <a:picLocks noChangeAspect="1"/>
          </p:cNvPicPr>
          <p:nvPr/>
        </p:nvPicPr>
        <p:blipFill>
          <a:blip r:embed="rId3"/>
          <a:stretch>
            <a:fillRect/>
          </a:stretch>
        </p:blipFill>
        <p:spPr>
          <a:xfrm>
            <a:off x="3675258" y="1880198"/>
            <a:ext cx="2564742" cy="2397249"/>
          </a:xfrm>
          <a:prstGeom prst="rect">
            <a:avLst/>
          </a:prstGeom>
        </p:spPr>
      </p:pic>
      <p:sp>
        <p:nvSpPr>
          <p:cNvPr id="12" name="Szövegdoboz 11">
            <a:extLst>
              <a:ext uri="{FF2B5EF4-FFF2-40B4-BE49-F238E27FC236}">
                <a16:creationId xmlns:a16="http://schemas.microsoft.com/office/drawing/2014/main" id="{87F2F4DF-6EED-43E0-867D-753E77FCB2F3}"/>
              </a:ext>
            </a:extLst>
          </p:cNvPr>
          <p:cNvSpPr txBox="1"/>
          <p:nvPr/>
        </p:nvSpPr>
        <p:spPr>
          <a:xfrm>
            <a:off x="983432" y="4089602"/>
            <a:ext cx="1392039" cy="872720"/>
          </a:xfrm>
          <a:prstGeom prst="rect">
            <a:avLst/>
          </a:prstGeom>
          <a:noFill/>
        </p:spPr>
        <p:txBody>
          <a:bodyPr wrap="square" lIns="0" tIns="0" rIns="0" bIns="0" rtlCol="0">
            <a:noAutofit/>
          </a:bodyPr>
          <a:lstStyle/>
          <a:p>
            <a:pPr algn="ctr">
              <a:buClr>
                <a:schemeClr val="tx2"/>
              </a:buClr>
              <a:buSzPct val="100000"/>
            </a:pPr>
            <a:r>
              <a:rPr lang="hu-HU" dirty="0"/>
              <a:t>iPhone 13 pro</a:t>
            </a:r>
          </a:p>
          <a:p>
            <a:pPr algn="ctr">
              <a:buClr>
                <a:schemeClr val="tx2"/>
              </a:buClr>
              <a:buSzPct val="100000"/>
            </a:pPr>
            <a:r>
              <a:rPr lang="hu-HU" dirty="0"/>
              <a:t>IOS 15.4</a:t>
            </a:r>
          </a:p>
          <a:p>
            <a:pPr algn="ctr">
              <a:buClr>
                <a:schemeClr val="tx2"/>
              </a:buClr>
              <a:buSzPct val="100000"/>
            </a:pPr>
            <a:r>
              <a:rPr lang="hu-HU" dirty="0"/>
              <a:t>APP </a:t>
            </a:r>
            <a:r>
              <a:rPr lang="hu-HU" dirty="0" err="1"/>
              <a:t>Store</a:t>
            </a:r>
            <a:endParaRPr lang="hu-HU" dirty="0"/>
          </a:p>
          <a:p>
            <a:pPr algn="ctr">
              <a:buClr>
                <a:schemeClr val="tx2"/>
              </a:buClr>
              <a:buSzPct val="100000"/>
            </a:pPr>
            <a:endParaRPr lang="hu-HU" dirty="0"/>
          </a:p>
        </p:txBody>
      </p:sp>
      <p:sp>
        <p:nvSpPr>
          <p:cNvPr id="15" name="Szövegdoboz 14">
            <a:extLst>
              <a:ext uri="{FF2B5EF4-FFF2-40B4-BE49-F238E27FC236}">
                <a16:creationId xmlns:a16="http://schemas.microsoft.com/office/drawing/2014/main" id="{04B5B18F-23A9-4C28-B36C-D57576668FAD}"/>
              </a:ext>
            </a:extLst>
          </p:cNvPr>
          <p:cNvSpPr txBox="1"/>
          <p:nvPr/>
        </p:nvSpPr>
        <p:spPr>
          <a:xfrm>
            <a:off x="4282323" y="4114734"/>
            <a:ext cx="1309622" cy="1108182"/>
          </a:xfrm>
          <a:prstGeom prst="rect">
            <a:avLst/>
          </a:prstGeom>
          <a:noFill/>
        </p:spPr>
        <p:txBody>
          <a:bodyPr wrap="square" lIns="0" tIns="0" rIns="0" bIns="0" rtlCol="0">
            <a:noAutofit/>
          </a:bodyPr>
          <a:lstStyle/>
          <a:p>
            <a:pPr algn="l">
              <a:buClr>
                <a:schemeClr val="tx2"/>
              </a:buClr>
              <a:buSzPct val="100000"/>
            </a:pPr>
            <a:r>
              <a:rPr lang="hu-HU" dirty="0"/>
              <a:t>Ubuntu </a:t>
            </a:r>
            <a:r>
              <a:rPr lang="hu-HU" dirty="0" err="1"/>
              <a:t>Touch</a:t>
            </a:r>
            <a:endParaRPr lang="hu-HU" dirty="0"/>
          </a:p>
          <a:p>
            <a:pPr algn="l">
              <a:buClr>
                <a:schemeClr val="tx2"/>
              </a:buClr>
              <a:buSzPct val="100000"/>
            </a:pPr>
            <a:r>
              <a:rPr lang="hu-HU" dirty="0"/>
              <a:t>Ubuntu 16.04</a:t>
            </a:r>
          </a:p>
          <a:p>
            <a:pPr algn="l">
              <a:buClr>
                <a:schemeClr val="tx2"/>
              </a:buClr>
              <a:buSzPct val="100000"/>
            </a:pPr>
            <a:r>
              <a:rPr lang="hu-HU" dirty="0"/>
              <a:t>Open-Store.io</a:t>
            </a:r>
          </a:p>
          <a:p>
            <a:pPr algn="l">
              <a:buClr>
                <a:schemeClr val="tx2"/>
              </a:buClr>
              <a:buSzPct val="100000"/>
            </a:pPr>
            <a:r>
              <a:rPr lang="hu-HU" sz="1200" dirty="0">
                <a:hlinkClick r:id="rId4"/>
              </a:rPr>
              <a:t>https://devices.ubuntu-touch.io/device/</a:t>
            </a:r>
            <a:endParaRPr lang="hu-HU" sz="1200" dirty="0"/>
          </a:p>
        </p:txBody>
      </p:sp>
      <p:pic>
        <p:nvPicPr>
          <p:cNvPr id="16" name="Kép 15" descr="A képen szöveg, fekete, elektronika látható&#10;&#10;Automatikusan generált leírás">
            <a:extLst>
              <a:ext uri="{FF2B5EF4-FFF2-40B4-BE49-F238E27FC236}">
                <a16:creationId xmlns:a16="http://schemas.microsoft.com/office/drawing/2014/main" id="{2DB52A09-F16C-4ADD-8494-AF09ABF70BAD}"/>
              </a:ext>
            </a:extLst>
          </p:cNvPr>
          <p:cNvPicPr>
            <a:picLocks noChangeAspect="1"/>
          </p:cNvPicPr>
          <p:nvPr/>
        </p:nvPicPr>
        <p:blipFill>
          <a:blip r:embed="rId5"/>
          <a:stretch>
            <a:fillRect/>
          </a:stretch>
        </p:blipFill>
        <p:spPr>
          <a:xfrm>
            <a:off x="2567608" y="4226972"/>
            <a:ext cx="1919180" cy="2743266"/>
          </a:xfrm>
          <a:prstGeom prst="rect">
            <a:avLst/>
          </a:prstGeom>
        </p:spPr>
      </p:pic>
      <p:sp>
        <p:nvSpPr>
          <p:cNvPr id="17" name="Szövegdoboz 16">
            <a:extLst>
              <a:ext uri="{FF2B5EF4-FFF2-40B4-BE49-F238E27FC236}">
                <a16:creationId xmlns:a16="http://schemas.microsoft.com/office/drawing/2014/main" id="{241813B5-CBE5-46F6-8A3C-CD5B1AA99862}"/>
              </a:ext>
            </a:extLst>
          </p:cNvPr>
          <p:cNvSpPr txBox="1"/>
          <p:nvPr/>
        </p:nvSpPr>
        <p:spPr>
          <a:xfrm>
            <a:off x="468359" y="5233752"/>
            <a:ext cx="947122" cy="872720"/>
          </a:xfrm>
          <a:prstGeom prst="rect">
            <a:avLst/>
          </a:prstGeom>
          <a:noFill/>
        </p:spPr>
        <p:txBody>
          <a:bodyPr wrap="square" lIns="0" tIns="0" rIns="0" bIns="0" rtlCol="0">
            <a:noAutofit/>
          </a:bodyPr>
          <a:lstStyle/>
          <a:p>
            <a:pPr algn="ctr">
              <a:buClr>
                <a:schemeClr val="tx2"/>
              </a:buClr>
              <a:buSzPct val="100000"/>
            </a:pPr>
            <a:r>
              <a:rPr lang="hu-HU" dirty="0" err="1"/>
              <a:t>Finney</a:t>
            </a:r>
            <a:r>
              <a:rPr lang="hu-HU" dirty="0"/>
              <a:t> U1</a:t>
            </a:r>
          </a:p>
          <a:p>
            <a:pPr algn="ctr">
              <a:buClr>
                <a:schemeClr val="tx2"/>
              </a:buClr>
              <a:buSzPct val="100000"/>
            </a:pPr>
            <a:r>
              <a:rPr lang="hu-HU" dirty="0"/>
              <a:t>Android</a:t>
            </a:r>
          </a:p>
          <a:p>
            <a:pPr algn="ctr">
              <a:buClr>
                <a:schemeClr val="tx2"/>
              </a:buClr>
              <a:buSzPct val="100000"/>
            </a:pPr>
            <a:r>
              <a:rPr lang="hu-HU" dirty="0"/>
              <a:t>Sirion OS</a:t>
            </a:r>
          </a:p>
        </p:txBody>
      </p:sp>
      <p:sp>
        <p:nvSpPr>
          <p:cNvPr id="19" name="Szövegdoboz 18">
            <a:extLst>
              <a:ext uri="{FF2B5EF4-FFF2-40B4-BE49-F238E27FC236}">
                <a16:creationId xmlns:a16="http://schemas.microsoft.com/office/drawing/2014/main" id="{DE7D503A-F8AD-4652-B2D4-84CBC3CCA8FD}"/>
              </a:ext>
            </a:extLst>
          </p:cNvPr>
          <p:cNvSpPr txBox="1"/>
          <p:nvPr/>
        </p:nvSpPr>
        <p:spPr>
          <a:xfrm>
            <a:off x="3647728" y="5877272"/>
            <a:ext cx="7488000" cy="479451"/>
          </a:xfrm>
          <a:prstGeom prst="rect">
            <a:avLst/>
          </a:prstGeom>
          <a:noFill/>
        </p:spPr>
        <p:txBody>
          <a:bodyPr wrap="square" lIns="0" tIns="0" rIns="0" bIns="0" rtlCol="0">
            <a:noAutofit/>
          </a:bodyPr>
          <a:lstStyle/>
          <a:p>
            <a:pPr algn="l">
              <a:buClr>
                <a:schemeClr val="tx2"/>
              </a:buClr>
              <a:buSzPct val="100000"/>
            </a:pPr>
            <a:r>
              <a:rPr lang="hu-HU" sz="1400" dirty="0"/>
              <a:t>A SIRIN </a:t>
            </a:r>
            <a:r>
              <a:rPr lang="hu-HU" sz="1400" dirty="0" err="1"/>
              <a:t>labs</a:t>
            </a:r>
            <a:r>
              <a:rPr lang="hu-HU" sz="1400" dirty="0"/>
              <a:t> gyártott egy blokklánc okostelefont, a "</a:t>
            </a:r>
            <a:r>
              <a:rPr lang="hu-HU" sz="1400" dirty="0" err="1"/>
              <a:t>Finney</a:t>
            </a:r>
            <a:r>
              <a:rPr lang="hu-HU" sz="1400" dirty="0"/>
              <a:t>„-t, amely a SIRIN OS-en működik. Ez az operációs rendszer a blokkláncon alapul, és a legnagyobb biztonsággal működik blokklánc pénztárcaként.</a:t>
            </a:r>
          </a:p>
        </p:txBody>
      </p:sp>
      <p:pic>
        <p:nvPicPr>
          <p:cNvPr id="4" name="Kép 3" descr="A képen szöveg, elektronika látható&#10;&#10;Automatikusan generált leírás">
            <a:extLst>
              <a:ext uri="{FF2B5EF4-FFF2-40B4-BE49-F238E27FC236}">
                <a16:creationId xmlns:a16="http://schemas.microsoft.com/office/drawing/2014/main" id="{F042BF3B-D82E-49BE-8881-2EC3EBFAEB0A}"/>
              </a:ext>
            </a:extLst>
          </p:cNvPr>
          <p:cNvPicPr>
            <a:picLocks noChangeAspect="1"/>
          </p:cNvPicPr>
          <p:nvPr/>
        </p:nvPicPr>
        <p:blipFill>
          <a:blip r:embed="rId6"/>
          <a:stretch>
            <a:fillRect/>
          </a:stretch>
        </p:blipFill>
        <p:spPr>
          <a:xfrm>
            <a:off x="1198546" y="1955746"/>
            <a:ext cx="1026199" cy="2056184"/>
          </a:xfrm>
          <a:prstGeom prst="rect">
            <a:avLst/>
          </a:prstGeom>
        </p:spPr>
      </p:pic>
      <p:pic>
        <p:nvPicPr>
          <p:cNvPr id="11" name="Kép 10">
            <a:extLst>
              <a:ext uri="{FF2B5EF4-FFF2-40B4-BE49-F238E27FC236}">
                <a16:creationId xmlns:a16="http://schemas.microsoft.com/office/drawing/2014/main" id="{CAB256CE-D46E-48A0-81B2-0D3344C1365C}"/>
              </a:ext>
            </a:extLst>
          </p:cNvPr>
          <p:cNvPicPr>
            <a:picLocks noChangeAspect="1"/>
          </p:cNvPicPr>
          <p:nvPr/>
        </p:nvPicPr>
        <p:blipFill>
          <a:blip r:embed="rId7"/>
          <a:stretch>
            <a:fillRect/>
          </a:stretch>
        </p:blipFill>
        <p:spPr>
          <a:xfrm>
            <a:off x="1476432" y="5083121"/>
            <a:ext cx="1174303" cy="1318279"/>
          </a:xfrm>
          <a:prstGeom prst="rect">
            <a:avLst/>
          </a:prstGeom>
        </p:spPr>
      </p:pic>
    </p:spTree>
    <p:extLst>
      <p:ext uri="{BB962C8B-B14F-4D97-AF65-F5344CB8AC3E}">
        <p14:creationId xmlns:p14="http://schemas.microsoft.com/office/powerpoint/2010/main" val="3232662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37B4B0B-9DBF-434F-B8CB-E6455A5494C0}"/>
              </a:ext>
            </a:extLst>
          </p:cNvPr>
          <p:cNvPicPr>
            <a:picLocks noChangeAspect="1"/>
          </p:cNvPicPr>
          <p:nvPr/>
        </p:nvPicPr>
        <p:blipFill>
          <a:blip r:embed="rId2"/>
          <a:srcRect/>
          <a:stretch/>
        </p:blipFill>
        <p:spPr bwMode="ltGray">
          <a:xfrm>
            <a:off x="0" y="0"/>
            <a:ext cx="12192000" cy="6858000"/>
          </a:xfrm>
          <a:prstGeom prst="rect">
            <a:avLst/>
          </a:prstGeom>
        </p:spPr>
      </p:pic>
      <p:sp>
        <p:nvSpPr>
          <p:cNvPr id="8" name="Untertitel 2">
            <a:extLst>
              <a:ext uri="{FF2B5EF4-FFF2-40B4-BE49-F238E27FC236}">
                <a16:creationId xmlns:a16="http://schemas.microsoft.com/office/drawing/2014/main" id="{073102FE-9C61-498C-8765-25365869524F}"/>
              </a:ext>
            </a:extLst>
          </p:cNvPr>
          <p:cNvSpPr txBox="1">
            <a:spLocks/>
          </p:cNvSpPr>
          <p:nvPr/>
        </p:nvSpPr>
        <p:spPr bwMode="gray">
          <a:xfrm>
            <a:off x="1200000" y="4869000"/>
            <a:ext cx="7488000" cy="504000"/>
          </a:xfrm>
          <a:prstGeom prst="rect">
            <a:avLst/>
          </a:prstGeom>
        </p:spPr>
        <p:txBody>
          <a:bodyPr lIns="0" tIns="0" rIns="0" bIns="0" anchor="t">
            <a:no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2pPr>
            <a:lvl3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3pPr>
            <a:lvl4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4pPr>
            <a:lvl5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5pPr>
            <a:lvl6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6pPr>
            <a:lvl7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7pPr>
            <a:lvl8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8pPr>
            <a:lvl9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TeleNeo Office"/>
                <a:ea typeface="+mn-ea"/>
                <a:cs typeface="+mn-cs"/>
              </a:rPr>
              <a:t>Subtitle | Author | Place | Date</a:t>
            </a:r>
          </a:p>
        </p:txBody>
      </p:sp>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200000" y="2765760"/>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hu-HU" sz="7200" dirty="0">
                <a:solidFill>
                  <a:schemeClr val="bg1"/>
                </a:solidFill>
              </a:rPr>
              <a:t>O</a:t>
            </a:r>
            <a:r>
              <a:rPr lang="en-US" sz="7200" dirty="0" err="1">
                <a:solidFill>
                  <a:schemeClr val="bg1"/>
                </a:solidFill>
              </a:rPr>
              <a:t>perációs</a:t>
            </a:r>
            <a:r>
              <a:rPr lang="en-US" sz="7200" dirty="0">
                <a:solidFill>
                  <a:schemeClr val="bg1"/>
                </a:solidFill>
              </a:rPr>
              <a:t> </a:t>
            </a:r>
            <a:r>
              <a:rPr lang="en-US" sz="7200" dirty="0" err="1">
                <a:solidFill>
                  <a:schemeClr val="bg1"/>
                </a:solidFill>
              </a:rPr>
              <a:t>rendszerek</a:t>
            </a:r>
            <a:r>
              <a:rPr lang="hu-HU" sz="7200" dirty="0">
                <a:solidFill>
                  <a:schemeClr val="bg1"/>
                </a:solidFill>
              </a:rPr>
              <a:t> csoportosítása</a:t>
            </a:r>
            <a:endParaRPr kumimoji="0" lang="en-US" sz="7200" b="0" i="0" u="none" strike="noStrike" kern="1200" cap="none" spc="0" normalizeH="0" baseline="0" noProof="0" dirty="0">
              <a:ln>
                <a:noFill/>
              </a:ln>
              <a:solidFill>
                <a:prstClr val="white"/>
              </a:solidFill>
              <a:effectLst/>
              <a:uLnTx/>
              <a:uFillTx/>
              <a:latin typeface="TeleNeo Office ExtraBold"/>
              <a:ea typeface="+mj-ea"/>
              <a:cs typeface="+mj-cs"/>
            </a:endParaRPr>
          </a:p>
        </p:txBody>
      </p:sp>
      <p:pic>
        <p:nvPicPr>
          <p:cNvPr id="2" name="Grafik 2">
            <a:extLst>
              <a:ext uri="{FF2B5EF4-FFF2-40B4-BE49-F238E27FC236}">
                <a16:creationId xmlns:a16="http://schemas.microsoft.com/office/drawing/2014/main" id="{B5E0763E-F77D-4E24-B5B0-5857685745A8}"/>
              </a:ext>
            </a:extLst>
          </p:cNvPr>
          <p:cNvPicPr>
            <a:picLocks noChangeAspect="1"/>
          </p:cNvPicPr>
          <p:nvPr/>
        </p:nvPicPr>
        <p:blipFill>
          <a:blip r:embed="rId3"/>
          <a:stretch>
            <a:fillRect/>
          </a:stretch>
        </p:blipFill>
        <p:spPr bwMode="black">
          <a:xfrm>
            <a:off x="1028666" y="5566887"/>
            <a:ext cx="3118173" cy="838800"/>
          </a:xfrm>
          <a:prstGeom prst="rect">
            <a:avLst/>
          </a:prstGeom>
        </p:spPr>
      </p:pic>
      <p:sp>
        <p:nvSpPr>
          <p:cNvPr id="3" name="Élőláb helye 2">
            <a:extLst>
              <a:ext uri="{FF2B5EF4-FFF2-40B4-BE49-F238E27FC236}">
                <a16:creationId xmlns:a16="http://schemas.microsoft.com/office/drawing/2014/main" id="{33AA7DAD-49AD-4F00-B397-6BD28E28A231}"/>
              </a:ext>
            </a:extLst>
          </p:cNvPr>
          <p:cNvSpPr>
            <a:spLocks noGrp="1"/>
          </p:cNvSpPr>
          <p:nvPr>
            <p:ph type="ftr" sz="quarter" idx="3"/>
          </p:nvPr>
        </p:nvSpPr>
        <p:spPr/>
        <p:txBody>
          <a:bodyPr/>
          <a:lstStyle/>
          <a:p>
            <a:r>
              <a:rPr lang="en-US"/>
              <a:t>public | Barizs Dániel | Operációs rendszerek| 2022. 10. 19, 26</a:t>
            </a:r>
            <a:endParaRPr lang="en-US" dirty="0"/>
          </a:p>
        </p:txBody>
      </p:sp>
      <p:sp>
        <p:nvSpPr>
          <p:cNvPr id="4" name="Dia számának helye 3">
            <a:extLst>
              <a:ext uri="{FF2B5EF4-FFF2-40B4-BE49-F238E27FC236}">
                <a16:creationId xmlns:a16="http://schemas.microsoft.com/office/drawing/2014/main" id="{E1716681-B0F8-41BB-AC43-EA717264CCBD}"/>
              </a:ext>
            </a:extLst>
          </p:cNvPr>
          <p:cNvSpPr>
            <a:spLocks noGrp="1"/>
          </p:cNvSpPr>
          <p:nvPr>
            <p:ph type="sldNum" sz="quarter" idx="4"/>
          </p:nvPr>
        </p:nvSpPr>
        <p:spPr/>
        <p:txBody>
          <a:bodyPr/>
          <a:lstStyle/>
          <a:p>
            <a:fld id="{A1A5E10D-79A5-49BA-9648-53481340C65F}" type="slidenum">
              <a:rPr lang="en-US" smtClean="0"/>
              <a:pPr/>
              <a:t>53</a:t>
            </a:fld>
            <a:endParaRPr lang="en-US" dirty="0"/>
          </a:p>
        </p:txBody>
      </p:sp>
    </p:spTree>
    <p:extLst>
      <p:ext uri="{BB962C8B-B14F-4D97-AF65-F5344CB8AC3E}">
        <p14:creationId xmlns:p14="http://schemas.microsoft.com/office/powerpoint/2010/main" val="178888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dirty="0"/>
              <a:t>Operációs</a:t>
            </a:r>
            <a:r>
              <a:rPr lang="en-US" dirty="0"/>
              <a:t> </a:t>
            </a:r>
            <a:r>
              <a:rPr lang="hu-HU" dirty="0"/>
              <a:t>rendszerek</a:t>
            </a:r>
            <a:r>
              <a:rPr lang="en-US" dirty="0"/>
              <a:t> </a:t>
            </a:r>
            <a:r>
              <a:rPr lang="hu-HU" dirty="0"/>
              <a:t>csoportosítás</a:t>
            </a:r>
            <a:br>
              <a:rPr lang="hu-HU" sz="2500" dirty="0"/>
            </a:br>
            <a:r>
              <a:rPr lang="hu-HU" sz="2500" dirty="0"/>
              <a:t>      - Felhasználói felület alapján</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3"/>
            <a:ext cx="9035714" cy="4752000"/>
          </a:xfrm>
        </p:spPr>
        <p:txBody>
          <a:bodyPr>
            <a:normAutofit fontScale="92500" lnSpcReduction="10000"/>
          </a:bodyPr>
          <a:lstStyle/>
          <a:p>
            <a:pPr lvl="2"/>
            <a:r>
              <a:rPr lang="hu-HU" b="0" i="0" u="sng" dirty="0">
                <a:effectLst/>
              </a:rPr>
              <a:t>Szöveges/karakteres felhasználói felület</a:t>
            </a:r>
          </a:p>
          <a:p>
            <a:pPr marL="0" lvl="2" indent="0" algn="just">
              <a:buNone/>
            </a:pPr>
            <a:endParaRPr lang="hu-HU" sz="1400" dirty="0"/>
          </a:p>
          <a:p>
            <a:pPr marL="0" lvl="2" indent="0" algn="just">
              <a:buNone/>
            </a:pPr>
            <a:r>
              <a:rPr lang="hu-HU" sz="1400" dirty="0"/>
              <a:t>A számítógép képernyője szöveges üzemmódban működik. A felhasználónak a billentyűzeten begépelt parancsa, és az operációs rendszer arra adott szöveges válasza megjelenik a képernyőn. Amennyiben a kiadott parancs valamely program elindítását eredményezi, akkor a képernyőn annak a programnak a felhasználói felülete jelenhet meg, de a program befejeződése után ismét az operációs rendszer felhasználói felülete fog megjelenni. A régebbi operációs rendszerek használták ezt a módszert, de a mai, grafikus felhasználói felületet használó rendszerek is adnak általában lehetőséget az úgynevezett parancssoros üzemmódra, amikor egy szöveges felületen adhatunk parancsokat. Előnye az egyszerű megvalósítás, és az utasítások pontos megfogalmazásának lehetősége, azonban hátránya, hogy a parancsok pontos megadása fontos, és emiatt a parancsokat pontosan ismerni kell a használathoz. </a:t>
            </a:r>
          </a:p>
          <a:p>
            <a:pPr marL="0" lvl="2" indent="0" algn="just">
              <a:buNone/>
            </a:pPr>
            <a:r>
              <a:rPr lang="hu-HU" sz="1400" dirty="0"/>
              <a:t>Manapság csak szerverek működtetésére használják. Ilyenek például a Unix, a Linux rendszerek. Régebben (1998 előtt) asztali számítógépeken is használták a DOS operációs rendszert.</a:t>
            </a:r>
          </a:p>
          <a:p>
            <a:pPr marL="0" lvl="2" indent="0" algn="just">
              <a:buNone/>
            </a:pPr>
            <a:endParaRPr lang="hu-HU" sz="1400" dirty="0"/>
          </a:p>
          <a:p>
            <a:pPr lvl="2"/>
            <a:r>
              <a:rPr lang="hu-HU" b="0" i="0" u="sng" dirty="0">
                <a:effectLst/>
              </a:rPr>
              <a:t>Grafikus felhasználói felület</a:t>
            </a:r>
          </a:p>
          <a:p>
            <a:pPr marL="0" lvl="2" indent="0">
              <a:buNone/>
            </a:pPr>
            <a:endParaRPr lang="hu-HU" sz="1400" dirty="0"/>
          </a:p>
          <a:p>
            <a:pPr marL="0" lvl="2" indent="0" algn="just">
              <a:buNone/>
            </a:pPr>
            <a:r>
              <a:rPr lang="hu-HU" sz="1400" dirty="0"/>
              <a:t>A képernyő grafikus üzemmódban van. Az operációs rendszer magját (kernel) egy külső burok (</a:t>
            </a:r>
            <a:r>
              <a:rPr lang="hu-HU" sz="1400" dirty="0" err="1"/>
              <a:t>shell</a:t>
            </a:r>
            <a:r>
              <a:rPr lang="hu-HU" sz="1400" dirty="0"/>
              <a:t>) veszi körül, amin keresztül tudja a felhasználó konfigurálni az operációs rendszer. Grafikus felületről, billentyűzet is használható, de a tipikus beviteli eszköz az egér, amelyhez a képernyőn egy legtöbbször nyíl alakú mutató tartozik. A képernyőn látható objektumok fölé vitt egérmutatóval, az egér valamely gombjának lenyomásával lehet az operációs rendszernek utasításokat adni.</a:t>
            </a:r>
          </a:p>
          <a:p>
            <a:pPr marL="0" lvl="2" indent="0" algn="just">
              <a:buNone/>
            </a:pPr>
            <a:r>
              <a:rPr lang="hu-HU" sz="1400" dirty="0"/>
              <a:t>Előnye a könnyebb kezelhetőség, hátrány, hogy a grafikus megjelenítés nagyobb méretű programkódot és memóriahasználatot igényel, így lassabb a szöveges üzemmódnál.</a:t>
            </a:r>
          </a:p>
          <a:p>
            <a:pPr marL="0" lvl="2" indent="0" algn="just">
              <a:buNone/>
            </a:pPr>
            <a:r>
              <a:rPr lang="hu-HU" sz="1400" dirty="0"/>
              <a:t>Ilyenek például a Windows operációs rendszerek, vagy a Macintosh operációs rendszer, valamint minden Linux disztribúció.</a:t>
            </a:r>
          </a:p>
        </p:txBody>
      </p:sp>
      <p:pic>
        <p:nvPicPr>
          <p:cNvPr id="7" name="Kép 6" descr="A képen szöveg, elektronika, megjelenítés, képernyőkép látható&#10;&#10;Automatikusan generált leírás">
            <a:extLst>
              <a:ext uri="{FF2B5EF4-FFF2-40B4-BE49-F238E27FC236}">
                <a16:creationId xmlns:a16="http://schemas.microsoft.com/office/drawing/2014/main" id="{D0969B74-D625-48BD-914C-55EBC6B54ECD}"/>
              </a:ext>
            </a:extLst>
          </p:cNvPr>
          <p:cNvPicPr>
            <a:picLocks noChangeAspect="1"/>
          </p:cNvPicPr>
          <p:nvPr/>
        </p:nvPicPr>
        <p:blipFill>
          <a:blip r:embed="rId2"/>
          <a:stretch>
            <a:fillRect/>
          </a:stretch>
        </p:blipFill>
        <p:spPr>
          <a:xfrm>
            <a:off x="9840000" y="2204864"/>
            <a:ext cx="1728000" cy="1440000"/>
          </a:xfrm>
          <a:prstGeom prst="rect">
            <a:avLst/>
          </a:prstGeom>
          <a:noFill/>
        </p:spPr>
      </p:pic>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54</a:t>
            </a:fld>
            <a:endParaRPr kumimoji="0" lang="en-US" b="0" i="0" u="none" strike="noStrike" kern="1200" cap="none" spc="0" normalizeH="0" baseline="0" noProof="0">
              <a:ln>
                <a:noFill/>
              </a:ln>
              <a:effectLst/>
              <a:uLnTx/>
              <a:uFillTx/>
            </a:endParaRPr>
          </a:p>
        </p:txBody>
      </p:sp>
      <p:pic>
        <p:nvPicPr>
          <p:cNvPr id="12" name="Kép 11" descr="A képen szöveg, elektronika, fekete, megjelenítés látható&#10;&#10;Automatikusan generált leírás">
            <a:extLst>
              <a:ext uri="{FF2B5EF4-FFF2-40B4-BE49-F238E27FC236}">
                <a16:creationId xmlns:a16="http://schemas.microsoft.com/office/drawing/2014/main" id="{84F56577-7D82-4F6F-A0BB-1CBC86FCF587}"/>
              </a:ext>
            </a:extLst>
          </p:cNvPr>
          <p:cNvPicPr>
            <a:picLocks noChangeAspect="1"/>
          </p:cNvPicPr>
          <p:nvPr/>
        </p:nvPicPr>
        <p:blipFill>
          <a:blip r:embed="rId3"/>
          <a:stretch>
            <a:fillRect/>
          </a:stretch>
        </p:blipFill>
        <p:spPr>
          <a:xfrm>
            <a:off x="9659714" y="4722019"/>
            <a:ext cx="2163990" cy="1803325"/>
          </a:xfrm>
          <a:prstGeom prst="rect">
            <a:avLst/>
          </a:prstGeom>
        </p:spPr>
      </p:pic>
    </p:spTree>
    <p:extLst>
      <p:ext uri="{BB962C8B-B14F-4D97-AF65-F5344CB8AC3E}">
        <p14:creationId xmlns:p14="http://schemas.microsoft.com/office/powerpoint/2010/main" val="3870461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dirty="0"/>
              <a:t>O</a:t>
            </a:r>
            <a:r>
              <a:rPr lang="en-US" dirty="0" err="1"/>
              <a:t>perációs</a:t>
            </a:r>
            <a:r>
              <a:rPr lang="en-US" dirty="0"/>
              <a:t> </a:t>
            </a:r>
            <a:r>
              <a:rPr lang="en-US" dirty="0" err="1"/>
              <a:t>rendszer</a:t>
            </a:r>
            <a:r>
              <a:rPr lang="hu-HU" dirty="0" err="1"/>
              <a:t>ek</a:t>
            </a:r>
            <a:r>
              <a:rPr lang="en-US" dirty="0"/>
              <a:t> </a:t>
            </a:r>
            <a:r>
              <a:rPr lang="hu-HU" dirty="0"/>
              <a:t>csoportosítás</a:t>
            </a:r>
            <a:br>
              <a:rPr lang="hu-HU" sz="2500" dirty="0"/>
            </a:br>
            <a:r>
              <a:rPr lang="hu-HU" sz="2500" dirty="0"/>
              <a:t>      - Felhasználók száma alapján</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988841"/>
            <a:ext cx="9035714" cy="4247472"/>
          </a:xfrm>
        </p:spPr>
        <p:txBody>
          <a:bodyPr>
            <a:normAutofit/>
          </a:bodyPr>
          <a:lstStyle/>
          <a:p>
            <a:pPr lvl="2"/>
            <a:r>
              <a:rPr lang="hu-HU" b="0" i="0" u="sng" dirty="0">
                <a:effectLst/>
              </a:rPr>
              <a:t>Egyfelhasználós</a:t>
            </a:r>
          </a:p>
          <a:p>
            <a:pPr marL="0" lvl="2" indent="0" algn="just">
              <a:buNone/>
            </a:pPr>
            <a:endParaRPr lang="hu-HU" dirty="0"/>
          </a:p>
          <a:p>
            <a:pPr marL="0" lvl="2" indent="0" algn="just">
              <a:buNone/>
            </a:pPr>
            <a:r>
              <a:rPr lang="hu-HU" dirty="0"/>
              <a:t>Az operációs rendszer nem ad lehetőséget, hogy több felhasználói profilt alakítsunk ki. </a:t>
            </a:r>
          </a:p>
          <a:p>
            <a:pPr marL="0" lvl="2" indent="0" algn="just">
              <a:buNone/>
            </a:pPr>
            <a:r>
              <a:rPr lang="hu-HU" dirty="0"/>
              <a:t>Ilyen volt a DOS; mindenki, aki használta a számítógépet csak ugyanazon beállítások szerint használhatta.</a:t>
            </a:r>
          </a:p>
          <a:p>
            <a:pPr marL="0" lvl="2" indent="0" algn="just">
              <a:buNone/>
            </a:pPr>
            <a:endParaRPr lang="hu-HU" dirty="0"/>
          </a:p>
          <a:p>
            <a:pPr lvl="2"/>
            <a:r>
              <a:rPr lang="hu-HU" u="sng" dirty="0"/>
              <a:t>Többfelhasználós</a:t>
            </a:r>
            <a:endParaRPr lang="hu-HU" b="0" i="0" u="sng" dirty="0">
              <a:effectLst/>
            </a:endParaRPr>
          </a:p>
          <a:p>
            <a:pPr marL="0" lvl="2" indent="0">
              <a:buNone/>
            </a:pPr>
            <a:endParaRPr lang="hu-HU" dirty="0"/>
          </a:p>
          <a:p>
            <a:pPr marL="0" lvl="2" indent="0" algn="just">
              <a:buNone/>
            </a:pPr>
            <a:r>
              <a:rPr lang="hu-HU" dirty="0"/>
              <a:t>Lehetőség van arra, hogy saját felhasználói profilt alakítsunk ki. Ezt a profilt jelszóval lehet védeni és az egymástól független (időben különböző) bejelentkező felhasználók fájljai és beállításai nem keverednek össze.</a:t>
            </a:r>
          </a:p>
        </p:txBody>
      </p:sp>
      <p:pic>
        <p:nvPicPr>
          <p:cNvPr id="7" name="Kép 6" descr="A képen szöveg, elektronika, megjelenítés, képernyőkép látható&#10;&#10;Automatikusan generált leírás">
            <a:extLst>
              <a:ext uri="{FF2B5EF4-FFF2-40B4-BE49-F238E27FC236}">
                <a16:creationId xmlns:a16="http://schemas.microsoft.com/office/drawing/2014/main" id="{D0969B74-D625-48BD-914C-55EBC6B54ECD}"/>
              </a:ext>
            </a:extLst>
          </p:cNvPr>
          <p:cNvPicPr>
            <a:picLocks noChangeAspect="1"/>
          </p:cNvPicPr>
          <p:nvPr/>
        </p:nvPicPr>
        <p:blipFill>
          <a:blip r:embed="rId2"/>
          <a:stretch>
            <a:fillRect/>
          </a:stretch>
        </p:blipFill>
        <p:spPr>
          <a:xfrm>
            <a:off x="9840000" y="2132856"/>
            <a:ext cx="1728000" cy="1440000"/>
          </a:xfrm>
          <a:prstGeom prst="rect">
            <a:avLst/>
          </a:prstGeom>
          <a:noFill/>
        </p:spPr>
      </p:pic>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55</a:t>
            </a:fld>
            <a:endParaRPr kumimoji="0" lang="en-US" b="0" i="0" u="none" strike="noStrike" kern="1200" cap="none" spc="0" normalizeH="0" baseline="0" noProof="0">
              <a:ln>
                <a:noFill/>
              </a:ln>
              <a:effectLst/>
              <a:uLnTx/>
              <a:uFillTx/>
            </a:endParaRPr>
          </a:p>
        </p:txBody>
      </p:sp>
      <p:pic>
        <p:nvPicPr>
          <p:cNvPr id="12" name="Kép 11" descr="A képen szöveg, elektronika, fekete, megjelenítés látható&#10;&#10;Automatikusan generált leírás">
            <a:extLst>
              <a:ext uri="{FF2B5EF4-FFF2-40B4-BE49-F238E27FC236}">
                <a16:creationId xmlns:a16="http://schemas.microsoft.com/office/drawing/2014/main" id="{84F56577-7D82-4F6F-A0BB-1CBC86FCF587}"/>
              </a:ext>
            </a:extLst>
          </p:cNvPr>
          <p:cNvPicPr>
            <a:picLocks noChangeAspect="1"/>
          </p:cNvPicPr>
          <p:nvPr/>
        </p:nvPicPr>
        <p:blipFill>
          <a:blip r:embed="rId3"/>
          <a:stretch>
            <a:fillRect/>
          </a:stretch>
        </p:blipFill>
        <p:spPr>
          <a:xfrm>
            <a:off x="9659714" y="4437112"/>
            <a:ext cx="2163990" cy="1803325"/>
          </a:xfrm>
          <a:prstGeom prst="rect">
            <a:avLst/>
          </a:prstGeom>
        </p:spPr>
      </p:pic>
    </p:spTree>
    <p:extLst>
      <p:ext uri="{BB962C8B-B14F-4D97-AF65-F5344CB8AC3E}">
        <p14:creationId xmlns:p14="http://schemas.microsoft.com/office/powerpoint/2010/main" val="992791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dirty="0"/>
              <a:t>O</a:t>
            </a:r>
            <a:r>
              <a:rPr lang="en-US" dirty="0" err="1"/>
              <a:t>perációs</a:t>
            </a:r>
            <a:r>
              <a:rPr lang="en-US" dirty="0"/>
              <a:t> </a:t>
            </a:r>
            <a:r>
              <a:rPr lang="en-US" dirty="0" err="1"/>
              <a:t>rendszer</a:t>
            </a:r>
            <a:r>
              <a:rPr lang="hu-HU" dirty="0" err="1"/>
              <a:t>ek</a:t>
            </a:r>
            <a:r>
              <a:rPr lang="en-US" dirty="0"/>
              <a:t> </a:t>
            </a:r>
            <a:r>
              <a:rPr lang="hu-HU" dirty="0"/>
              <a:t>csoportosítás</a:t>
            </a:r>
            <a:br>
              <a:rPr lang="hu-HU" sz="2500" dirty="0"/>
            </a:br>
            <a:r>
              <a:rPr lang="hu-HU" sz="2500" dirty="0"/>
              <a:t>      - Forráskód szerint</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36776"/>
            <a:ext cx="9035714" cy="4356520"/>
          </a:xfrm>
        </p:spPr>
        <p:txBody>
          <a:bodyPr>
            <a:noAutofit/>
          </a:bodyPr>
          <a:lstStyle/>
          <a:p>
            <a:pPr lvl="2"/>
            <a:r>
              <a:rPr lang="hu-HU" sz="1700" b="0" i="0" u="sng" dirty="0">
                <a:effectLst/>
              </a:rPr>
              <a:t>Nyílt</a:t>
            </a:r>
          </a:p>
          <a:p>
            <a:pPr marL="0" lvl="2" indent="0" algn="just">
              <a:buNone/>
            </a:pPr>
            <a:r>
              <a:rPr lang="hu-HU" sz="1700" dirty="0"/>
              <a:t>Az operációs rendszert alkotó program, amit forráskódnak - Nyílt forráskódúnak - nevezünk, a felhasználók előtt ismert, ezért </a:t>
            </a:r>
            <a:r>
              <a:rPr lang="hu-HU" sz="1700" b="1" dirty="0"/>
              <a:t>többen is fejleszthetnek hozzá modulokat</a:t>
            </a:r>
            <a:r>
              <a:rPr lang="hu-HU" sz="1700" dirty="0"/>
              <a:t>, amelyek teljesebbé teszik az egész rendszert, illetve a </a:t>
            </a:r>
            <a:r>
              <a:rPr lang="hu-HU" sz="1700" b="1" dirty="0"/>
              <a:t>felfedezett hibákat bárki kijavíthatja</a:t>
            </a:r>
            <a:r>
              <a:rPr lang="hu-HU" sz="1700" dirty="0"/>
              <a:t>. Ezáltal hamarabb stabilabbá válhat a rendszer. A fejlesztők közössége spontán áll össze és a </a:t>
            </a:r>
            <a:r>
              <a:rPr lang="hu-HU" sz="1700" b="1" dirty="0"/>
              <a:t>fejlesztéseiket megosztják ingyenesen a felhasználókkal </a:t>
            </a:r>
            <a:r>
              <a:rPr lang="hu-HU" sz="1700" dirty="0"/>
              <a:t>az interneten keresztül. </a:t>
            </a:r>
            <a:r>
              <a:rPr lang="hu-HU" sz="1700" b="1" dirty="0"/>
              <a:t>Ezek a rendszerek általában ingyen hozzáférhetők a felhasználók számára. </a:t>
            </a:r>
            <a:r>
              <a:rPr lang="hu-HU" sz="1700" dirty="0"/>
              <a:t>Ilyen rendszer például a </a:t>
            </a:r>
            <a:r>
              <a:rPr lang="hu-HU" sz="1700" b="1" dirty="0"/>
              <a:t>Linux</a:t>
            </a:r>
            <a:r>
              <a:rPr lang="hu-HU" sz="1700" dirty="0"/>
              <a:t> rendszer, amelyet több irányban is elkezdtek tovább fejleszteni ezért többféle disztribúció (felosztás, megoszlás) alakult ki az évek során. Például: Debian, </a:t>
            </a:r>
            <a:r>
              <a:rPr lang="hu-HU" sz="1700" dirty="0" err="1"/>
              <a:t>RedHat</a:t>
            </a:r>
            <a:r>
              <a:rPr lang="hu-HU" sz="1700" dirty="0"/>
              <a:t>, </a:t>
            </a:r>
            <a:r>
              <a:rPr lang="hu-HU" sz="1700" dirty="0" err="1"/>
              <a:t>SuSe</a:t>
            </a:r>
            <a:r>
              <a:rPr lang="hu-HU" sz="1700" dirty="0"/>
              <a:t>, Ubuntu, stb. </a:t>
            </a:r>
          </a:p>
          <a:p>
            <a:pPr marL="0" lvl="2" indent="0" algn="just">
              <a:buNone/>
            </a:pPr>
            <a:endParaRPr lang="hu-HU" sz="1700" dirty="0"/>
          </a:p>
          <a:p>
            <a:pPr lvl="2"/>
            <a:r>
              <a:rPr lang="hu-HU" sz="1700" u="sng" dirty="0"/>
              <a:t>Zárt</a:t>
            </a:r>
            <a:endParaRPr lang="hu-HU" sz="1700" b="0" i="0" u="sng" dirty="0">
              <a:effectLst/>
            </a:endParaRPr>
          </a:p>
          <a:p>
            <a:pPr marL="0" lvl="2" indent="0" algn="just">
              <a:buNone/>
            </a:pPr>
            <a:r>
              <a:rPr lang="hu-HU" sz="1700" dirty="0"/>
              <a:t>Az operációs rendszert </a:t>
            </a:r>
            <a:r>
              <a:rPr lang="hu-HU" sz="1700" b="1" dirty="0"/>
              <a:t>egy cég fejleszti</a:t>
            </a:r>
            <a:r>
              <a:rPr lang="hu-HU" sz="1700" dirty="0"/>
              <a:t>, amely hatalmas apparátust Zárt forráskódú és </a:t>
            </a:r>
            <a:r>
              <a:rPr lang="hu-HU" sz="1700" b="1" dirty="0"/>
              <a:t>sok pénzt fordít a fejlesztésre, a tesztelésre, a hibajavításra és a marketingre</a:t>
            </a:r>
            <a:r>
              <a:rPr lang="hu-HU" sz="1700" dirty="0"/>
              <a:t>. </a:t>
            </a:r>
            <a:r>
              <a:rPr lang="hu-HU" sz="1700" b="1" dirty="0"/>
              <a:t>Az ilyen programokért fizetni kell. </a:t>
            </a:r>
            <a:r>
              <a:rPr lang="hu-HU" sz="1700" dirty="0"/>
              <a:t>Minden egyes számítógépre, amelyre telepítésre kerül külön meg kell vásárolni. Ez fizikailag egyetlen adathordozót jelent, és annyi licencet kell hozzá vásárolni, ahány példányban telepíteni kívánjuk. </a:t>
            </a:r>
            <a:r>
              <a:rPr lang="hu-HU" sz="1700" b="1" dirty="0"/>
              <a:t>Ilyen például a Microsoft </a:t>
            </a:r>
            <a:r>
              <a:rPr lang="hu-HU" sz="1700" dirty="0"/>
              <a:t>cég </a:t>
            </a:r>
            <a:r>
              <a:rPr lang="hu-HU" sz="1700" b="1" dirty="0"/>
              <a:t>Windows operációs rendszere</a:t>
            </a:r>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56</a:t>
            </a:fld>
            <a:endParaRPr kumimoji="0" lang="en-US" b="0" i="0" u="none" strike="noStrike" kern="1200" cap="none" spc="0" normalizeH="0" baseline="0" noProof="0">
              <a:ln>
                <a:noFill/>
              </a:ln>
              <a:effectLst/>
              <a:uLnTx/>
              <a:uFillTx/>
            </a:endParaRPr>
          </a:p>
        </p:txBody>
      </p:sp>
      <p:pic>
        <p:nvPicPr>
          <p:cNvPr id="12" name="Kép 11" descr="A képen szöveg, elektronika, fekete, megjelenítés látható&#10;&#10;Automatikusan generált leírás">
            <a:extLst>
              <a:ext uri="{FF2B5EF4-FFF2-40B4-BE49-F238E27FC236}">
                <a16:creationId xmlns:a16="http://schemas.microsoft.com/office/drawing/2014/main" id="{84F56577-7D82-4F6F-A0BB-1CBC86FCF587}"/>
              </a:ext>
            </a:extLst>
          </p:cNvPr>
          <p:cNvPicPr>
            <a:picLocks noChangeAspect="1"/>
          </p:cNvPicPr>
          <p:nvPr/>
        </p:nvPicPr>
        <p:blipFill>
          <a:blip r:embed="rId2"/>
          <a:stretch>
            <a:fillRect/>
          </a:stretch>
        </p:blipFill>
        <p:spPr>
          <a:xfrm>
            <a:off x="9692650" y="4581128"/>
            <a:ext cx="2163990" cy="1803325"/>
          </a:xfrm>
          <a:prstGeom prst="rect">
            <a:avLst/>
          </a:prstGeom>
        </p:spPr>
      </p:pic>
      <p:pic>
        <p:nvPicPr>
          <p:cNvPr id="6" name="Kép 5" descr="A képen szöveg, monitor, ülő, beltéri látható&#10;&#10;Automatikusan generált leírás">
            <a:extLst>
              <a:ext uri="{FF2B5EF4-FFF2-40B4-BE49-F238E27FC236}">
                <a16:creationId xmlns:a16="http://schemas.microsoft.com/office/drawing/2014/main" id="{A11FCBEA-11D6-4137-B6CC-5DC1EB61F4D7}"/>
              </a:ext>
            </a:extLst>
          </p:cNvPr>
          <p:cNvPicPr>
            <a:picLocks noChangeAspect="1"/>
          </p:cNvPicPr>
          <p:nvPr/>
        </p:nvPicPr>
        <p:blipFill>
          <a:blip r:embed="rId3"/>
          <a:stretch>
            <a:fillRect/>
          </a:stretch>
        </p:blipFill>
        <p:spPr>
          <a:xfrm>
            <a:off x="9692649" y="2417763"/>
            <a:ext cx="2163991" cy="1803325"/>
          </a:xfrm>
          <a:prstGeom prst="rect">
            <a:avLst/>
          </a:prstGeom>
        </p:spPr>
      </p:pic>
    </p:spTree>
    <p:extLst>
      <p:ext uri="{BB962C8B-B14F-4D97-AF65-F5344CB8AC3E}">
        <p14:creationId xmlns:p14="http://schemas.microsoft.com/office/powerpoint/2010/main" val="929798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a:t>O</a:t>
            </a:r>
            <a:r>
              <a:rPr lang="en-US"/>
              <a:t>perációs rendszer</a:t>
            </a:r>
            <a:r>
              <a:rPr lang="hu-HU"/>
              <a:t>ek</a:t>
            </a:r>
            <a:r>
              <a:rPr lang="en-US"/>
              <a:t> </a:t>
            </a:r>
            <a:r>
              <a:rPr lang="hu-HU"/>
              <a:t>csoportosítás</a:t>
            </a:r>
            <a:br>
              <a:rPr lang="hu-HU" sz="2500" dirty="0"/>
            </a:br>
            <a:r>
              <a:rPr lang="hu-HU" sz="2500" dirty="0"/>
              <a:t>      - Felhasználási mód szerint</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32414" y="1844588"/>
            <a:ext cx="5472000" cy="4031449"/>
          </a:xfrm>
        </p:spPr>
        <p:txBody>
          <a:bodyPr>
            <a:normAutofit/>
          </a:bodyPr>
          <a:lstStyle/>
          <a:p>
            <a:pPr lvl="2"/>
            <a:r>
              <a:rPr lang="hu-HU" u="sng"/>
              <a:t>Asztali számítógép</a:t>
            </a:r>
            <a:endParaRPr lang="hu-HU" b="0" i="0" u="sng">
              <a:effectLst/>
            </a:endParaRPr>
          </a:p>
          <a:p>
            <a:pPr marL="0" lvl="2" indent="0" algn="just">
              <a:buNone/>
            </a:pPr>
            <a:endParaRPr lang="hu-HU" sz="1400"/>
          </a:p>
          <a:p>
            <a:pPr marL="0" lvl="2" indent="0" algn="just">
              <a:buNone/>
            </a:pPr>
            <a:r>
              <a:rPr lang="hu-HU" sz="1400"/>
              <a:t>Jellemzően felhasználói alkalmazásokat futtat. Az operációs rendszert úgy tervezték, hogy a legoptimálisabban szolgálja ki a felhasználói programokat. </a:t>
            </a:r>
          </a:p>
          <a:p>
            <a:pPr marL="0" lvl="2" indent="0" algn="just">
              <a:buNone/>
            </a:pPr>
            <a:endParaRPr lang="hu-HU" sz="1400"/>
          </a:p>
          <a:p>
            <a:pPr marL="0" lvl="2" indent="0" algn="just">
              <a:buNone/>
            </a:pPr>
            <a:endParaRPr lang="hu-HU" sz="1400"/>
          </a:p>
          <a:p>
            <a:pPr marL="0" lvl="2" indent="0" algn="just">
              <a:buNone/>
            </a:pPr>
            <a:endParaRPr lang="hu-HU" sz="1400"/>
          </a:p>
          <a:p>
            <a:pPr marL="0" lvl="2" indent="0" algn="just">
              <a:buNone/>
            </a:pPr>
            <a:endParaRPr lang="hu-HU" sz="1400"/>
          </a:p>
          <a:p>
            <a:pPr lvl="2"/>
            <a:r>
              <a:rPr lang="hu-HU" b="0" i="0" u="sng">
                <a:effectLst/>
              </a:rPr>
              <a:t>Szerver számítógép</a:t>
            </a:r>
          </a:p>
          <a:p>
            <a:pPr marL="0" lvl="2" indent="0">
              <a:buNone/>
            </a:pPr>
            <a:endParaRPr lang="hu-HU" sz="1400"/>
          </a:p>
          <a:p>
            <a:pPr marL="0" lvl="2" indent="0" algn="just">
              <a:buNone/>
            </a:pPr>
            <a:r>
              <a:rPr lang="hu-HU" sz="1400"/>
              <a:t>A hálózati operációs rendszerek alapja a </a:t>
            </a:r>
            <a:r>
              <a:rPr lang="hu-HU" sz="1400" b="1"/>
              <a:t>szerver/kliens </a:t>
            </a:r>
            <a:r>
              <a:rPr lang="hu-HU" sz="1400"/>
              <a:t>architektúra, ahol a szerver lehetővé teszi több kliens számára az erőforrások megosztását.</a:t>
            </a:r>
            <a:endParaRPr lang="hu-HU" sz="1400" dirty="0"/>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57</a:t>
            </a:fld>
            <a:endParaRPr kumimoji="0" lang="en-US" b="0" i="0" u="none" strike="noStrike" kern="1200" cap="none" spc="0" normalizeH="0" baseline="0" noProof="0">
              <a:ln>
                <a:noFill/>
              </a:ln>
              <a:effectLst/>
              <a:uLnTx/>
              <a:uFillTx/>
            </a:endParaRPr>
          </a:p>
        </p:txBody>
      </p:sp>
      <p:pic>
        <p:nvPicPr>
          <p:cNvPr id="6" name="Kép 5" descr="A képen szöveg, fal, elektronika, beltéri látható&#10;&#10;Automatikusan generált leírás">
            <a:extLst>
              <a:ext uri="{FF2B5EF4-FFF2-40B4-BE49-F238E27FC236}">
                <a16:creationId xmlns:a16="http://schemas.microsoft.com/office/drawing/2014/main" id="{A2D3AEDE-54AE-44EB-91D2-A3369B4520A6}"/>
              </a:ext>
            </a:extLst>
          </p:cNvPr>
          <p:cNvPicPr>
            <a:picLocks noChangeAspect="1"/>
          </p:cNvPicPr>
          <p:nvPr/>
        </p:nvPicPr>
        <p:blipFill>
          <a:blip r:embed="rId2"/>
          <a:stretch>
            <a:fillRect/>
          </a:stretch>
        </p:blipFill>
        <p:spPr>
          <a:xfrm>
            <a:off x="7652497" y="1587037"/>
            <a:ext cx="3808932" cy="2129995"/>
          </a:xfrm>
          <a:prstGeom prst="rect">
            <a:avLst/>
          </a:prstGeom>
        </p:spPr>
      </p:pic>
      <p:pic>
        <p:nvPicPr>
          <p:cNvPr id="10" name="Kép 9" descr="A képen szöveg, számítógép látható&#10;&#10;Automatikusan generált leírás">
            <a:extLst>
              <a:ext uri="{FF2B5EF4-FFF2-40B4-BE49-F238E27FC236}">
                <a16:creationId xmlns:a16="http://schemas.microsoft.com/office/drawing/2014/main" id="{869B4B70-1813-483E-9338-B934A106B062}"/>
              </a:ext>
            </a:extLst>
          </p:cNvPr>
          <p:cNvPicPr>
            <a:picLocks noChangeAspect="1"/>
          </p:cNvPicPr>
          <p:nvPr/>
        </p:nvPicPr>
        <p:blipFill>
          <a:blip r:embed="rId3"/>
          <a:stretch>
            <a:fillRect/>
          </a:stretch>
        </p:blipFill>
        <p:spPr>
          <a:xfrm>
            <a:off x="7146232" y="3969087"/>
            <a:ext cx="4315197" cy="1821349"/>
          </a:xfrm>
          <a:prstGeom prst="rect">
            <a:avLst/>
          </a:prstGeom>
        </p:spPr>
      </p:pic>
    </p:spTree>
    <p:extLst>
      <p:ext uri="{BB962C8B-B14F-4D97-AF65-F5344CB8AC3E}">
        <p14:creationId xmlns:p14="http://schemas.microsoft.com/office/powerpoint/2010/main" val="5680983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dirty="0"/>
              <a:t>O</a:t>
            </a:r>
            <a:r>
              <a:rPr lang="en-US" dirty="0" err="1"/>
              <a:t>perációs</a:t>
            </a:r>
            <a:r>
              <a:rPr lang="en-US" dirty="0"/>
              <a:t> </a:t>
            </a:r>
            <a:r>
              <a:rPr lang="en-US" dirty="0" err="1"/>
              <a:t>rendszer</a:t>
            </a:r>
            <a:r>
              <a:rPr lang="hu-HU" dirty="0" err="1"/>
              <a:t>ek</a:t>
            </a:r>
            <a:r>
              <a:rPr lang="en-US" dirty="0"/>
              <a:t> </a:t>
            </a:r>
            <a:r>
              <a:rPr lang="hu-HU" dirty="0"/>
              <a:t>csoportosítás</a:t>
            </a:r>
            <a:br>
              <a:rPr lang="hu-HU" sz="2500" dirty="0"/>
            </a:br>
            <a:r>
              <a:rPr lang="hu-HU" sz="2500" dirty="0"/>
              <a:t>      - További csoportosítások</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2132856"/>
            <a:ext cx="9035714" cy="4031449"/>
          </a:xfrm>
        </p:spPr>
        <p:txBody>
          <a:bodyPr>
            <a:normAutofit/>
          </a:bodyPr>
          <a:lstStyle/>
          <a:p>
            <a:pPr lvl="2"/>
            <a:r>
              <a:rPr lang="hu-HU" dirty="0"/>
              <a:t>Hardver függőség szerint</a:t>
            </a:r>
          </a:p>
          <a:p>
            <a:pPr marL="0" lvl="2" indent="0">
              <a:buNone/>
            </a:pPr>
            <a:r>
              <a:rPr lang="hu-HU" dirty="0"/>
              <a:t>    Személyi, kis, nagy gépek OS-e, architektúra független</a:t>
            </a:r>
          </a:p>
          <a:p>
            <a:pPr marL="0" lvl="2" indent="0">
              <a:buNone/>
            </a:pPr>
            <a:endParaRPr lang="hu-HU" dirty="0"/>
          </a:p>
          <a:p>
            <a:pPr lvl="2"/>
            <a:r>
              <a:rPr lang="hu-HU" dirty="0"/>
              <a:t>Cél szerint</a:t>
            </a:r>
          </a:p>
          <a:p>
            <a:pPr marL="0" lvl="2" indent="0">
              <a:buNone/>
            </a:pPr>
            <a:r>
              <a:rPr lang="hu-HU" dirty="0"/>
              <a:t>    Általános, vagy speciális célú</a:t>
            </a:r>
          </a:p>
          <a:p>
            <a:pPr marL="0" lvl="2" indent="0">
              <a:buNone/>
            </a:pPr>
            <a:endParaRPr lang="hu-HU" dirty="0"/>
          </a:p>
          <a:p>
            <a:pPr lvl="2"/>
            <a:r>
              <a:rPr lang="hu-HU" dirty="0" err="1"/>
              <a:t>Processzek</a:t>
            </a:r>
            <a:r>
              <a:rPr lang="hu-HU" dirty="0"/>
              <a:t>, processzorok száma szerint</a:t>
            </a:r>
          </a:p>
          <a:p>
            <a:pPr marL="0" lvl="2" indent="0">
              <a:buNone/>
            </a:pPr>
            <a:r>
              <a:rPr lang="hu-HU" dirty="0"/>
              <a:t>    </a:t>
            </a:r>
            <a:r>
              <a:rPr lang="hu-HU" dirty="0" err="1"/>
              <a:t>Single</a:t>
            </a:r>
            <a:r>
              <a:rPr lang="hu-HU" dirty="0"/>
              <a:t>, vagy multi </a:t>
            </a:r>
            <a:r>
              <a:rPr lang="hu-HU" dirty="0" err="1"/>
              <a:t>tasking</a:t>
            </a:r>
            <a:r>
              <a:rPr lang="hu-HU" dirty="0"/>
              <a:t>, multi </a:t>
            </a:r>
            <a:r>
              <a:rPr lang="hu-HU" dirty="0" err="1"/>
              <a:t>processing</a:t>
            </a:r>
            <a:r>
              <a:rPr lang="hu-HU" dirty="0"/>
              <a:t>, multi </a:t>
            </a:r>
            <a:r>
              <a:rPr lang="hu-HU" dirty="0" err="1"/>
              <a:t>threading</a:t>
            </a:r>
            <a:endParaRPr lang="hu-HU" dirty="0"/>
          </a:p>
          <a:p>
            <a:pPr marL="0" lvl="2" indent="0">
              <a:buNone/>
            </a:pPr>
            <a:endParaRPr lang="hu-HU" dirty="0"/>
          </a:p>
          <a:p>
            <a:pPr lvl="2"/>
            <a:r>
              <a:rPr lang="hu-HU" dirty="0"/>
              <a:t>Időkiosztás szerint</a:t>
            </a:r>
          </a:p>
          <a:p>
            <a:pPr marL="0" lvl="2" indent="0">
              <a:buNone/>
            </a:pPr>
            <a:r>
              <a:rPr lang="hu-HU" dirty="0"/>
              <a:t>   Szekvenciális, kooperatív, vagy beavatkozó; </a:t>
            </a:r>
            <a:r>
              <a:rPr lang="hu-HU" dirty="0" err="1"/>
              <a:t>time</a:t>
            </a:r>
            <a:r>
              <a:rPr lang="hu-HU" dirty="0"/>
              <a:t> </a:t>
            </a:r>
            <a:r>
              <a:rPr lang="hu-HU" dirty="0" err="1"/>
              <a:t>sharing</a:t>
            </a:r>
            <a:r>
              <a:rPr lang="hu-HU" dirty="0"/>
              <a:t>, </a:t>
            </a:r>
            <a:r>
              <a:rPr lang="hu-HU" dirty="0" err="1"/>
              <a:t>realtime</a:t>
            </a:r>
            <a:endParaRPr lang="hu-HU" dirty="0"/>
          </a:p>
        </p:txBody>
      </p:sp>
      <p:sp>
        <p:nvSpPr>
          <p:cNvPr id="3" name="Fußzeilenplatzhalter 2">
            <a:extLst>
              <a:ext uri="{FF2B5EF4-FFF2-40B4-BE49-F238E27FC236}">
                <a16:creationId xmlns:a16="http://schemas.microsoft.com/office/drawing/2014/main" id="{D477922B-2692-4476-A7C4-705F1A05309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58</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766076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37B4B0B-9DBF-434F-B8CB-E6455A5494C0}"/>
              </a:ext>
            </a:extLst>
          </p:cNvPr>
          <p:cNvPicPr>
            <a:picLocks noChangeAspect="1"/>
          </p:cNvPicPr>
          <p:nvPr/>
        </p:nvPicPr>
        <p:blipFill>
          <a:blip r:embed="rId2"/>
          <a:srcRect/>
          <a:stretch/>
        </p:blipFill>
        <p:spPr bwMode="ltGray">
          <a:xfrm>
            <a:off x="0" y="0"/>
            <a:ext cx="12192000" cy="6858000"/>
          </a:xfrm>
          <a:prstGeom prst="rect">
            <a:avLst/>
          </a:prstGeom>
        </p:spPr>
      </p:pic>
      <p:sp>
        <p:nvSpPr>
          <p:cNvPr id="8" name="Untertitel 2">
            <a:extLst>
              <a:ext uri="{FF2B5EF4-FFF2-40B4-BE49-F238E27FC236}">
                <a16:creationId xmlns:a16="http://schemas.microsoft.com/office/drawing/2014/main" id="{073102FE-9C61-498C-8765-25365869524F}"/>
              </a:ext>
            </a:extLst>
          </p:cNvPr>
          <p:cNvSpPr txBox="1">
            <a:spLocks/>
          </p:cNvSpPr>
          <p:nvPr/>
        </p:nvSpPr>
        <p:spPr bwMode="gray">
          <a:xfrm>
            <a:off x="1200000" y="4869000"/>
            <a:ext cx="7488000" cy="504000"/>
          </a:xfrm>
          <a:prstGeom prst="rect">
            <a:avLst/>
          </a:prstGeom>
        </p:spPr>
        <p:txBody>
          <a:bodyPr lIns="0" tIns="0" rIns="0" bIns="0" anchor="t">
            <a:no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2pPr>
            <a:lvl3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3pPr>
            <a:lvl4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4pPr>
            <a:lvl5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5pPr>
            <a:lvl6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6pPr>
            <a:lvl7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7pPr>
            <a:lvl8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8pPr>
            <a:lvl9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TeleNeo Office"/>
                <a:ea typeface="+mn-ea"/>
                <a:cs typeface="+mn-cs"/>
              </a:rPr>
              <a:t>Subtitle | Author | Place | Date</a:t>
            </a:r>
          </a:p>
        </p:txBody>
      </p:sp>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200000" y="2765760"/>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noProof="0" dirty="0"/>
              <a:t>Active Directory</a:t>
            </a:r>
            <a:endParaRPr kumimoji="0" lang="en-US" sz="7200" b="0" i="0" u="none" strike="noStrike" kern="1200" cap="none" spc="0" normalizeH="0" baseline="0" noProof="0" dirty="0">
              <a:ln>
                <a:noFill/>
              </a:ln>
              <a:solidFill>
                <a:prstClr val="white"/>
              </a:solidFill>
              <a:effectLst/>
              <a:uLnTx/>
              <a:uFillTx/>
              <a:latin typeface="TeleNeo Office ExtraBold"/>
              <a:ea typeface="+mj-ea"/>
              <a:cs typeface="+mj-cs"/>
            </a:endParaRPr>
          </a:p>
        </p:txBody>
      </p:sp>
      <p:pic>
        <p:nvPicPr>
          <p:cNvPr id="2" name="Grafik 2">
            <a:extLst>
              <a:ext uri="{FF2B5EF4-FFF2-40B4-BE49-F238E27FC236}">
                <a16:creationId xmlns:a16="http://schemas.microsoft.com/office/drawing/2014/main" id="{B5E0763E-F77D-4E24-B5B0-5857685745A8}"/>
              </a:ext>
            </a:extLst>
          </p:cNvPr>
          <p:cNvPicPr>
            <a:picLocks noChangeAspect="1"/>
          </p:cNvPicPr>
          <p:nvPr/>
        </p:nvPicPr>
        <p:blipFill>
          <a:blip r:embed="rId3"/>
          <a:stretch>
            <a:fillRect/>
          </a:stretch>
        </p:blipFill>
        <p:spPr bwMode="black">
          <a:xfrm>
            <a:off x="1028666" y="5566887"/>
            <a:ext cx="3118173" cy="838800"/>
          </a:xfrm>
          <a:prstGeom prst="rect">
            <a:avLst/>
          </a:prstGeom>
        </p:spPr>
      </p:pic>
      <p:sp>
        <p:nvSpPr>
          <p:cNvPr id="3" name="Élőláb helye 2">
            <a:extLst>
              <a:ext uri="{FF2B5EF4-FFF2-40B4-BE49-F238E27FC236}">
                <a16:creationId xmlns:a16="http://schemas.microsoft.com/office/drawing/2014/main" id="{193F720B-F58D-4399-8F26-0C8A43A245F5}"/>
              </a:ext>
            </a:extLst>
          </p:cNvPr>
          <p:cNvSpPr>
            <a:spLocks noGrp="1"/>
          </p:cNvSpPr>
          <p:nvPr>
            <p:ph type="ftr" sz="quarter" idx="3"/>
          </p:nvPr>
        </p:nvSpPr>
        <p:spPr/>
        <p:txBody>
          <a:bodyPr/>
          <a:lstStyle/>
          <a:p>
            <a:r>
              <a:rPr lang="en-US"/>
              <a:t>public | Barizs Dániel | Operációs rendszerek| 2022. 10. 19, 26</a:t>
            </a:r>
            <a:endParaRPr lang="en-US" dirty="0"/>
          </a:p>
        </p:txBody>
      </p:sp>
      <p:sp>
        <p:nvSpPr>
          <p:cNvPr id="4" name="Dia számának helye 3">
            <a:extLst>
              <a:ext uri="{FF2B5EF4-FFF2-40B4-BE49-F238E27FC236}">
                <a16:creationId xmlns:a16="http://schemas.microsoft.com/office/drawing/2014/main" id="{BB0FEB1A-A1BE-4031-B60F-52B3FFB37925}"/>
              </a:ext>
            </a:extLst>
          </p:cNvPr>
          <p:cNvSpPr>
            <a:spLocks noGrp="1"/>
          </p:cNvSpPr>
          <p:nvPr>
            <p:ph type="sldNum" sz="quarter" idx="4"/>
          </p:nvPr>
        </p:nvSpPr>
        <p:spPr/>
        <p:txBody>
          <a:bodyPr/>
          <a:lstStyle/>
          <a:p>
            <a:fld id="{A1A5E10D-79A5-49BA-9648-53481340C65F}" type="slidenum">
              <a:rPr lang="en-US" smtClean="0"/>
              <a:pPr/>
              <a:t>59</a:t>
            </a:fld>
            <a:endParaRPr lang="en-US" dirty="0"/>
          </a:p>
        </p:txBody>
      </p:sp>
    </p:spTree>
    <p:extLst>
      <p:ext uri="{BB962C8B-B14F-4D97-AF65-F5344CB8AC3E}">
        <p14:creationId xmlns:p14="http://schemas.microsoft.com/office/powerpoint/2010/main" val="329880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1FFB001E-549A-4708-A885-58FBC8EEA00C}"/>
              </a:ext>
            </a:extLst>
          </p:cNvPr>
          <p:cNvSpPr>
            <a:spLocks noGrp="1"/>
          </p:cNvSpPr>
          <p:nvPr>
            <p:ph type="title"/>
          </p:nvPr>
        </p:nvSpPr>
        <p:spPr bwMode="black">
          <a:xfrm>
            <a:off x="624000" y="405000"/>
            <a:ext cx="10944000" cy="720000"/>
          </a:xfrm>
        </p:spPr>
        <p:txBody>
          <a:bodyPr anchor="t">
            <a:normAutofit/>
          </a:bodyPr>
          <a:lstStyle/>
          <a:p>
            <a:r>
              <a:rPr lang="hu-HU" sz="2500" dirty="0"/>
              <a:t>A számítógép története</a:t>
            </a:r>
            <a:br>
              <a:rPr lang="hu-HU" sz="2500" dirty="0"/>
            </a:br>
            <a:r>
              <a:rPr lang="hu-HU" sz="2500" dirty="0"/>
              <a:t>     - 1. generáció</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3"/>
            <a:ext cx="5328000" cy="4752000"/>
          </a:xfrm>
        </p:spPr>
        <p:txBody>
          <a:bodyPr>
            <a:normAutofit/>
          </a:bodyPr>
          <a:lstStyle/>
          <a:p>
            <a:pPr lvl="1" algn="just">
              <a:lnSpc>
                <a:spcPct val="90000"/>
              </a:lnSpc>
            </a:pPr>
            <a:r>
              <a:rPr lang="hu-HU" sz="1500" dirty="0"/>
              <a:t>A ballisztika - a lövedék mozgását vizsgáló tudományág - időigényes számítási szükségletei voltak a mozgató rugói a XX. sz. elején a számítógépek fejlődésének. Katonai fejlesztés 1943-45 között az </a:t>
            </a:r>
            <a:r>
              <a:rPr lang="hu-HU" sz="1500" b="1" dirty="0"/>
              <a:t>ENIAC</a:t>
            </a:r>
            <a:r>
              <a:rPr lang="en-US" sz="1500" dirty="0"/>
              <a:t> (Electronic Numerical Integrator and Computer)</a:t>
            </a:r>
            <a:r>
              <a:rPr lang="hu-HU" sz="1500" dirty="0"/>
              <a:t>, az első elektronikusan tárolt </a:t>
            </a:r>
            <a:r>
              <a:rPr lang="hu-HU" sz="1500" dirty="0" err="1"/>
              <a:t>programozású</a:t>
            </a:r>
            <a:r>
              <a:rPr lang="hu-HU" sz="1500" dirty="0"/>
              <a:t> számítógép. Fontos alkatrésze az elektroncső (18000 darabot tartalmazott) 1956-ig - lebontásáig – alkalmazták. </a:t>
            </a:r>
          </a:p>
          <a:p>
            <a:pPr marL="36000" lvl="1" algn="just">
              <a:lnSpc>
                <a:spcPct val="90000"/>
              </a:lnSpc>
              <a:spcAft>
                <a:spcPts val="0"/>
              </a:spcAft>
            </a:pPr>
            <a:r>
              <a:rPr lang="hu-HU" sz="1500" dirty="0"/>
              <a:t>Jellemzői:</a:t>
            </a:r>
          </a:p>
          <a:p>
            <a:pPr marL="36000" lvl="1" indent="-142875" algn="just">
              <a:lnSpc>
                <a:spcPct val="90000"/>
              </a:lnSpc>
              <a:spcAft>
                <a:spcPts val="0"/>
              </a:spcAft>
              <a:buClr>
                <a:schemeClr val="tx2"/>
              </a:buClr>
              <a:buSzPct val="100000"/>
              <a:buFont typeface="TeleNeo Office" panose="020B0504040202090203" pitchFamily="34" charset="0"/>
              <a:buChar char="•"/>
            </a:pPr>
            <a:r>
              <a:rPr lang="hu-HU" sz="1500" dirty="0"/>
              <a:t>5000 összeadás/perc </a:t>
            </a:r>
          </a:p>
          <a:p>
            <a:pPr marL="36000" lvl="1" indent="-142875" algn="just">
              <a:lnSpc>
                <a:spcPct val="90000"/>
              </a:lnSpc>
              <a:spcAft>
                <a:spcPts val="0"/>
              </a:spcAft>
              <a:buClr>
                <a:schemeClr val="tx2"/>
              </a:buClr>
              <a:buSzPct val="100000"/>
              <a:buFont typeface="TeleNeo Office" panose="020B0504040202090203" pitchFamily="34" charset="0"/>
              <a:buChar char="•"/>
            </a:pPr>
            <a:r>
              <a:rPr lang="hu-HU" sz="1500" dirty="0"/>
              <a:t>tízes számrendszer </a:t>
            </a:r>
          </a:p>
          <a:p>
            <a:pPr marL="36000" lvl="1" indent="-142875" algn="just">
              <a:lnSpc>
                <a:spcPct val="90000"/>
              </a:lnSpc>
              <a:spcAft>
                <a:spcPts val="0"/>
              </a:spcAft>
              <a:buClr>
                <a:schemeClr val="tx2"/>
              </a:buClr>
              <a:buSzPct val="100000"/>
              <a:buFont typeface="TeleNeo Office" panose="020B0504040202090203" pitchFamily="34" charset="0"/>
              <a:buChar char="•"/>
            </a:pPr>
            <a:r>
              <a:rPr lang="hu-HU" sz="1500" dirty="0"/>
              <a:t>tömege 30 tonna </a:t>
            </a:r>
          </a:p>
          <a:p>
            <a:pPr marL="36000" lvl="1" indent="-142875" algn="just">
              <a:lnSpc>
                <a:spcPct val="90000"/>
              </a:lnSpc>
              <a:spcAft>
                <a:spcPts val="0"/>
              </a:spcAft>
              <a:buClr>
                <a:schemeClr val="tx2"/>
              </a:buClr>
              <a:buSzPct val="100000"/>
              <a:buFont typeface="TeleNeo Office" panose="020B0504040202090203" pitchFamily="34" charset="0"/>
              <a:buChar char="•"/>
            </a:pPr>
            <a:r>
              <a:rPr lang="hu-HU" sz="1500" dirty="0"/>
              <a:t>18000 elektroncső </a:t>
            </a:r>
          </a:p>
          <a:p>
            <a:pPr marL="36000" lvl="1" indent="-142875" algn="just">
              <a:lnSpc>
                <a:spcPct val="90000"/>
              </a:lnSpc>
              <a:spcAft>
                <a:spcPts val="0"/>
              </a:spcAft>
              <a:buClr>
                <a:schemeClr val="tx2"/>
              </a:buClr>
              <a:buSzPct val="100000"/>
              <a:buFont typeface="TeleNeo Office" panose="020B0504040202090203" pitchFamily="34" charset="0"/>
              <a:buChar char="•"/>
            </a:pPr>
            <a:r>
              <a:rPr lang="hu-HU" sz="1500" dirty="0"/>
              <a:t>még külső táras gép (</a:t>
            </a:r>
            <a:r>
              <a:rPr lang="hu-HU" sz="1500" dirty="0" err="1"/>
              <a:t>Babbage</a:t>
            </a:r>
            <a:r>
              <a:rPr lang="hu-HU" sz="1500" dirty="0"/>
              <a:t> elve) volt </a:t>
            </a:r>
          </a:p>
          <a:p>
            <a:pPr marL="36000" lvl="1" indent="-142875" algn="just">
              <a:lnSpc>
                <a:spcPct val="90000"/>
              </a:lnSpc>
              <a:spcAft>
                <a:spcPts val="0"/>
              </a:spcAft>
              <a:buClr>
                <a:schemeClr val="tx2"/>
              </a:buClr>
              <a:buSzPct val="100000"/>
              <a:buFont typeface="TeleNeo Office" panose="020B0504040202090203" pitchFamily="34" charset="0"/>
              <a:buChar char="•"/>
            </a:pPr>
            <a:r>
              <a:rPr lang="hu-HU" sz="1500" dirty="0"/>
              <a:t>a terem amiben állt 30 méternél hosszabb volt </a:t>
            </a:r>
          </a:p>
          <a:p>
            <a:pPr lvl="1" algn="just">
              <a:lnSpc>
                <a:spcPct val="90000"/>
              </a:lnSpc>
            </a:pPr>
            <a:endParaRPr lang="hu-HU" sz="1500" dirty="0"/>
          </a:p>
          <a:p>
            <a:pPr lvl="1" algn="just">
              <a:lnSpc>
                <a:spcPct val="90000"/>
              </a:lnSpc>
            </a:pPr>
            <a:r>
              <a:rPr lang="hu-HU" sz="1500" b="1" dirty="0"/>
              <a:t>Alan Turing </a:t>
            </a:r>
            <a:r>
              <a:rPr lang="hu-HU" sz="1500" dirty="0"/>
              <a:t>1943-ban megalkotta az első </a:t>
            </a:r>
            <a:r>
              <a:rPr lang="hu-HU" sz="1500" b="1" dirty="0"/>
              <a:t>Turing-gép</a:t>
            </a:r>
            <a:r>
              <a:rPr lang="hu-HU" sz="1500" dirty="0"/>
              <a:t> elven működő gépezetét, amely a német ENIGMA </a:t>
            </a:r>
            <a:r>
              <a:rPr lang="hu-HU" sz="1500" dirty="0" err="1"/>
              <a:t>titkosító</a:t>
            </a:r>
            <a:r>
              <a:rPr lang="hu-HU" sz="1500" dirty="0"/>
              <a:t> készülék feltörését tette lehetővé. Becslések szerint Turing munkája 2 évvel rövidítette le a második világháborút. Ezenkívül Turing nevéhez fűződik a Turing-teszt is, ami még ma is a számítógép intelligens mivoltának megállapításának mércéje. </a:t>
            </a:r>
            <a:r>
              <a:rPr lang="hu-HU" sz="1100" dirty="0"/>
              <a:t>(Kódjátszma: </a:t>
            </a:r>
            <a:r>
              <a:rPr lang="hu-HU" sz="1100" i="0" dirty="0">
                <a:solidFill>
                  <a:srgbClr val="333333"/>
                </a:solidFill>
                <a:effectLst/>
              </a:rPr>
              <a:t>Benedict </a:t>
            </a:r>
            <a:r>
              <a:rPr lang="hu-HU" sz="1100" i="0" dirty="0" err="1">
                <a:solidFill>
                  <a:srgbClr val="333333"/>
                </a:solidFill>
                <a:effectLst/>
              </a:rPr>
              <a:t>Cumberbatch</a:t>
            </a:r>
            <a:r>
              <a:rPr lang="hu-HU" sz="1100" b="0" i="0" dirty="0">
                <a:solidFill>
                  <a:srgbClr val="333333"/>
                </a:solidFill>
                <a:effectLst/>
                <a:latin typeface="Helvetica Neue"/>
              </a:rPr>
              <a:t>)</a:t>
            </a:r>
          </a:p>
        </p:txBody>
      </p:sp>
      <p:pic>
        <p:nvPicPr>
          <p:cNvPr id="3" name="Kép 2">
            <a:extLst>
              <a:ext uri="{FF2B5EF4-FFF2-40B4-BE49-F238E27FC236}">
                <a16:creationId xmlns:a16="http://schemas.microsoft.com/office/drawing/2014/main" id="{2E7F759C-13B1-4FBD-870C-9B45F1D1AF7D}"/>
              </a:ext>
            </a:extLst>
          </p:cNvPr>
          <p:cNvPicPr>
            <a:picLocks noChangeAspect="1"/>
          </p:cNvPicPr>
          <p:nvPr/>
        </p:nvPicPr>
        <p:blipFill rotWithShape="1">
          <a:blip r:embed="rId2"/>
          <a:srcRect l="12942" r="1283" b="-3"/>
          <a:stretch/>
        </p:blipFill>
        <p:spPr>
          <a:xfrm>
            <a:off x="6240000" y="1483726"/>
            <a:ext cx="5328000" cy="4752000"/>
          </a:xfrm>
          <a:prstGeom prst="rect">
            <a:avLst/>
          </a:prstGeom>
          <a:noFill/>
        </p:spPr>
      </p:pic>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endParaRPr kumimoji="0" lang="en-US" b="0" i="0" u="none" strike="noStrike" kern="900" cap="none" spc="0" normalizeH="0" baseline="0" noProof="0" dirty="0">
              <a:ln>
                <a:noFill/>
              </a:ln>
              <a:effectLst/>
              <a:uLnTx/>
              <a:uFillTx/>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6</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2697551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hu-HU" dirty="0" err="1"/>
              <a:t>Active</a:t>
            </a:r>
            <a:r>
              <a:rPr lang="hu-HU" dirty="0"/>
              <a:t> </a:t>
            </a:r>
            <a:r>
              <a:rPr lang="hu-HU" dirty="0" err="1"/>
              <a:t>Directory</a:t>
            </a:r>
            <a:endParaRPr lang="en-US"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4"/>
          </p:nvPr>
        </p:nvSpPr>
        <p:spPr bwMode="black">
          <a:xfrm>
            <a:off x="462533" y="1412776"/>
            <a:ext cx="5921499" cy="4680520"/>
          </a:xfrm>
        </p:spPr>
        <p:txBody>
          <a:bodyPr>
            <a:normAutofit fontScale="85000" lnSpcReduction="20000"/>
          </a:bodyPr>
          <a:lstStyle/>
          <a:p>
            <a:pPr lvl="2">
              <a:lnSpc>
                <a:spcPct val="110000"/>
              </a:lnSpc>
            </a:pPr>
            <a:r>
              <a:rPr lang="hu-HU" altLang="hu-HU" sz="1900" dirty="0" err="1"/>
              <a:t>Domain</a:t>
            </a:r>
            <a:r>
              <a:rPr lang="hu-HU" altLang="hu-HU" sz="1900" dirty="0"/>
              <a:t> </a:t>
            </a:r>
            <a:r>
              <a:rPr lang="hu-HU" altLang="hu-HU" sz="1900" dirty="0" err="1"/>
              <a:t>controller</a:t>
            </a:r>
            <a:r>
              <a:rPr lang="hu-HU" altLang="hu-HU" sz="1900" dirty="0"/>
              <a:t> = tartományvezérlő</a:t>
            </a:r>
          </a:p>
          <a:p>
            <a:pPr marL="3175" lvl="2" indent="0" algn="just">
              <a:lnSpc>
                <a:spcPct val="110000"/>
              </a:lnSpc>
              <a:buNone/>
            </a:pPr>
            <a:r>
              <a:rPr lang="hu-HU" altLang="hu-HU" sz="1900" dirty="0" err="1"/>
              <a:t>Windowsos</a:t>
            </a:r>
            <a:r>
              <a:rPr lang="hu-HU" altLang="hu-HU" sz="1900" dirty="0"/>
              <a:t> környezetben a tartományvezérlő olyan szerver, ami a </a:t>
            </a:r>
            <a:r>
              <a:rPr lang="hu-HU" altLang="hu-HU" sz="1900" dirty="0" err="1"/>
              <a:t>windows</a:t>
            </a:r>
            <a:r>
              <a:rPr lang="hu-HU" altLang="hu-HU" sz="1900" dirty="0"/>
              <a:t> tartományon belül </a:t>
            </a:r>
            <a:r>
              <a:rPr lang="hu-HU" altLang="hu-HU" sz="1900" dirty="0" err="1"/>
              <a:t>autentikációs</a:t>
            </a:r>
            <a:r>
              <a:rPr lang="hu-HU" altLang="hu-HU" sz="1900" dirty="0"/>
              <a:t>  és </a:t>
            </a:r>
            <a:r>
              <a:rPr lang="hu-HU" altLang="hu-HU" sz="1900" dirty="0" err="1"/>
              <a:t>autorizációs</a:t>
            </a:r>
            <a:r>
              <a:rPr lang="hu-HU" altLang="hu-HU" sz="1900" dirty="0"/>
              <a:t>  szolgáltatásokat nyújtja.</a:t>
            </a:r>
          </a:p>
          <a:p>
            <a:pPr marL="3175" lvl="2" indent="0">
              <a:lnSpc>
                <a:spcPct val="110000"/>
              </a:lnSpc>
              <a:buNone/>
            </a:pPr>
            <a:r>
              <a:rPr lang="hu-HU" altLang="hu-HU" sz="1900" dirty="0"/>
              <a:t>Tartomány (</a:t>
            </a:r>
            <a:r>
              <a:rPr lang="hu-HU" altLang="hu-HU" sz="1900" dirty="0" err="1"/>
              <a:t>Domain</a:t>
            </a:r>
            <a:r>
              <a:rPr lang="hu-HU" altLang="hu-HU" sz="1900" dirty="0"/>
              <a:t>): Központi címtáradatbázison (AD) alapuló logikai csoportja</a:t>
            </a:r>
          </a:p>
          <a:p>
            <a:pPr marL="3175" lvl="2" indent="0">
              <a:lnSpc>
                <a:spcPct val="110000"/>
              </a:lnSpc>
              <a:buNone/>
            </a:pPr>
            <a:r>
              <a:rPr lang="hu-HU" altLang="hu-HU" sz="1900" dirty="0"/>
              <a:t>	</a:t>
            </a:r>
            <a:r>
              <a:rPr lang="hu-HU" altLang="hu-HU" sz="1900" dirty="0" err="1"/>
              <a:t>Autentikáció</a:t>
            </a:r>
            <a:r>
              <a:rPr lang="hu-HU" altLang="hu-HU" sz="1900" dirty="0"/>
              <a:t>:  Hitelesítés. </a:t>
            </a:r>
          </a:p>
          <a:p>
            <a:pPr marL="3175" lvl="2" indent="0">
              <a:lnSpc>
                <a:spcPct val="110000"/>
              </a:lnSpc>
              <a:buNone/>
            </a:pPr>
            <a:r>
              <a:rPr lang="hu-HU" altLang="hu-HU" sz="1900" dirty="0"/>
              <a:t>	</a:t>
            </a:r>
            <a:r>
              <a:rPr lang="hu-HU" altLang="hu-HU" sz="1900" dirty="0" err="1"/>
              <a:t>Autorizáció</a:t>
            </a:r>
            <a:r>
              <a:rPr lang="hu-HU" altLang="hu-HU" sz="1900" dirty="0"/>
              <a:t>:  Engedélyezés.	</a:t>
            </a:r>
          </a:p>
          <a:p>
            <a:pPr lvl="2" algn="just">
              <a:lnSpc>
                <a:spcPct val="110000"/>
              </a:lnSpc>
            </a:pPr>
            <a:r>
              <a:rPr lang="hu-HU" sz="1900" dirty="0"/>
              <a:t>Az </a:t>
            </a:r>
            <a:r>
              <a:rPr lang="hu-HU" sz="1900" dirty="0" err="1"/>
              <a:t>Active</a:t>
            </a:r>
            <a:r>
              <a:rPr lang="hu-HU" sz="1900" dirty="0"/>
              <a:t> </a:t>
            </a:r>
            <a:r>
              <a:rPr lang="hu-HU" sz="1900" dirty="0" err="1"/>
              <a:t>Directoryt</a:t>
            </a:r>
            <a:r>
              <a:rPr lang="hu-HU" sz="1900" dirty="0"/>
              <a:t> használó tartományban a számítógépeket szervezeti egységekbe (</a:t>
            </a:r>
            <a:r>
              <a:rPr lang="hu-HU" sz="1900" dirty="0" err="1"/>
              <a:t>Organizational</a:t>
            </a:r>
            <a:r>
              <a:rPr lang="hu-HU" sz="1900" dirty="0"/>
              <a:t> Unit, OU) lehet sorolni fizikai vagy a szervezeti struktúrában elfoglalt helyük, vagy más szempontok alapján.</a:t>
            </a:r>
          </a:p>
          <a:p>
            <a:pPr lvl="2" algn="just">
              <a:lnSpc>
                <a:spcPct val="110000"/>
              </a:lnSpc>
            </a:pPr>
            <a:r>
              <a:rPr lang="hu-HU" sz="1900" dirty="0"/>
              <a:t>Az </a:t>
            </a:r>
            <a:r>
              <a:rPr lang="hu-HU" sz="1900" dirty="0" err="1"/>
              <a:t>Active</a:t>
            </a:r>
            <a:r>
              <a:rPr lang="hu-HU" sz="1900" dirty="0"/>
              <a:t> </a:t>
            </a:r>
            <a:r>
              <a:rPr lang="hu-HU" sz="1900" dirty="0" err="1"/>
              <a:t>Directory</a:t>
            </a:r>
            <a:r>
              <a:rPr lang="hu-HU" sz="1900" dirty="0"/>
              <a:t> írható tartományvezérlőin nincsenek helyi felhasználók, csak tartományi felhasználókkal lehet bejelentkezni. </a:t>
            </a:r>
          </a:p>
          <a:p>
            <a:pPr lvl="3" algn="just">
              <a:lnSpc>
                <a:spcPct val="110000"/>
              </a:lnSpc>
            </a:pPr>
            <a:r>
              <a:rPr lang="hu-HU" sz="1900" dirty="0"/>
              <a:t>Az írásvédett tartományvezérlőkön helyi rendszergazdai fiók is található, amivel rutin adminisztrációs feladatokat lehet végezni (hálózati kártya telepítése, </a:t>
            </a:r>
            <a:r>
              <a:rPr lang="hu-HU" sz="1900" dirty="0" err="1"/>
              <a:t>particionálás</a:t>
            </a:r>
            <a:r>
              <a:rPr lang="hu-HU" sz="1900" dirty="0"/>
              <a:t> stb.) a tartományhoz való rendszergazdai jogosultság nélkül.</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60</a:t>
            </a:fld>
            <a:endParaRPr kumimoji="0" lang="en-US" b="0" i="0" u="none" strike="noStrike" kern="1200" cap="none" spc="0" normalizeH="0" baseline="0" noProof="0">
              <a:ln>
                <a:noFill/>
              </a:ln>
              <a:effectLst/>
              <a:uLnTx/>
              <a:uFillTx/>
            </a:endParaRPr>
          </a:p>
        </p:txBody>
      </p:sp>
      <p:pic>
        <p:nvPicPr>
          <p:cNvPr id="4" name="Kép 3" descr="A képen szöveg látható&#10;&#10;Automatikusan generált leírás">
            <a:extLst>
              <a:ext uri="{FF2B5EF4-FFF2-40B4-BE49-F238E27FC236}">
                <a16:creationId xmlns:a16="http://schemas.microsoft.com/office/drawing/2014/main" id="{0A2DEAE6-9B5F-4503-82D7-E6339A037386}"/>
              </a:ext>
            </a:extLst>
          </p:cNvPr>
          <p:cNvPicPr>
            <a:picLocks noChangeAspect="1"/>
          </p:cNvPicPr>
          <p:nvPr/>
        </p:nvPicPr>
        <p:blipFill>
          <a:blip r:embed="rId2"/>
          <a:stretch>
            <a:fillRect/>
          </a:stretch>
        </p:blipFill>
        <p:spPr>
          <a:xfrm>
            <a:off x="6458291" y="1855322"/>
            <a:ext cx="5398349" cy="3589902"/>
          </a:xfrm>
          <a:prstGeom prst="rect">
            <a:avLst/>
          </a:prstGeom>
        </p:spPr>
      </p:pic>
    </p:spTree>
    <p:extLst>
      <p:ext uri="{BB962C8B-B14F-4D97-AF65-F5344CB8AC3E}">
        <p14:creationId xmlns:p14="http://schemas.microsoft.com/office/powerpoint/2010/main" val="211146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hu-HU" dirty="0" err="1"/>
              <a:t>Active</a:t>
            </a:r>
            <a:r>
              <a:rPr lang="hu-HU" dirty="0"/>
              <a:t> </a:t>
            </a:r>
            <a:r>
              <a:rPr lang="hu-HU" dirty="0" err="1"/>
              <a:t>Directory</a:t>
            </a:r>
            <a:endParaRPr lang="en-US"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4"/>
          </p:nvPr>
        </p:nvSpPr>
        <p:spPr bwMode="black">
          <a:xfrm>
            <a:off x="606549" y="1412776"/>
            <a:ext cx="4121299" cy="1800200"/>
          </a:xfrm>
        </p:spPr>
        <p:txBody>
          <a:bodyPr>
            <a:normAutofit fontScale="92500"/>
          </a:bodyPr>
          <a:lstStyle/>
          <a:p>
            <a:pPr lvl="2">
              <a:lnSpc>
                <a:spcPct val="110000"/>
              </a:lnSpc>
            </a:pPr>
            <a:r>
              <a:rPr lang="hu-HU" altLang="hu-HU" sz="1900" dirty="0" err="1"/>
              <a:t>Domain</a:t>
            </a:r>
            <a:r>
              <a:rPr lang="hu-HU" altLang="hu-HU" sz="1900" dirty="0"/>
              <a:t> </a:t>
            </a:r>
            <a:r>
              <a:rPr lang="hu-HU" altLang="hu-HU" sz="1900" dirty="0" err="1"/>
              <a:t>controller</a:t>
            </a:r>
            <a:r>
              <a:rPr lang="hu-HU" altLang="hu-HU" sz="1900" dirty="0"/>
              <a:t> = tartományvezérlő	</a:t>
            </a:r>
          </a:p>
          <a:p>
            <a:pPr lvl="2">
              <a:lnSpc>
                <a:spcPct val="110000"/>
              </a:lnSpc>
            </a:pPr>
            <a:r>
              <a:rPr lang="hu-HU" sz="1900" dirty="0"/>
              <a:t>(</a:t>
            </a:r>
            <a:r>
              <a:rPr lang="hu-HU" sz="1900" dirty="0" err="1"/>
              <a:t>Organizational</a:t>
            </a:r>
            <a:r>
              <a:rPr lang="hu-HU" sz="1900" dirty="0"/>
              <a:t> Unit, OU) lehet sorolni fizikai vagy a szervezeti struktúrában elfoglalt helyük, vagy más szempontok alapján.</a:t>
            </a:r>
          </a:p>
          <a:p>
            <a:pPr>
              <a:lnSpc>
                <a:spcPct val="90000"/>
              </a:lnSpc>
            </a:pPr>
            <a:endParaRPr lang="en-US" sz="1500"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61</a:t>
            </a:fld>
            <a:endParaRPr kumimoji="0" lang="en-US" b="0" i="0" u="none" strike="noStrike" kern="1200" cap="none" spc="0" normalizeH="0" baseline="0" noProof="0">
              <a:ln>
                <a:noFill/>
              </a:ln>
              <a:effectLst/>
              <a:uLnTx/>
              <a:uFillTx/>
            </a:endParaRPr>
          </a:p>
        </p:txBody>
      </p:sp>
      <p:pic>
        <p:nvPicPr>
          <p:cNvPr id="4" name="Kép 3" descr="A képen szöveg látható&#10;&#10;Automatikusan generált leírás">
            <a:extLst>
              <a:ext uri="{FF2B5EF4-FFF2-40B4-BE49-F238E27FC236}">
                <a16:creationId xmlns:a16="http://schemas.microsoft.com/office/drawing/2014/main" id="{0A2DEAE6-9B5F-4503-82D7-E6339A037386}"/>
              </a:ext>
            </a:extLst>
          </p:cNvPr>
          <p:cNvPicPr>
            <a:picLocks noChangeAspect="1"/>
          </p:cNvPicPr>
          <p:nvPr/>
        </p:nvPicPr>
        <p:blipFill>
          <a:blip r:embed="rId2"/>
          <a:stretch>
            <a:fillRect/>
          </a:stretch>
        </p:blipFill>
        <p:spPr>
          <a:xfrm>
            <a:off x="624000" y="2708920"/>
            <a:ext cx="5398349" cy="3589902"/>
          </a:xfrm>
          <a:prstGeom prst="rect">
            <a:avLst/>
          </a:prstGeom>
        </p:spPr>
      </p:pic>
      <p:pic>
        <p:nvPicPr>
          <p:cNvPr id="7" name="Kép 6">
            <a:extLst>
              <a:ext uri="{FF2B5EF4-FFF2-40B4-BE49-F238E27FC236}">
                <a16:creationId xmlns:a16="http://schemas.microsoft.com/office/drawing/2014/main" id="{12D3E3E7-AB9C-4802-A280-5075744BBD74}"/>
              </a:ext>
            </a:extLst>
          </p:cNvPr>
          <p:cNvPicPr>
            <a:picLocks noChangeAspect="1"/>
          </p:cNvPicPr>
          <p:nvPr/>
        </p:nvPicPr>
        <p:blipFill>
          <a:blip r:embed="rId3"/>
          <a:stretch>
            <a:fillRect/>
          </a:stretch>
        </p:blipFill>
        <p:spPr>
          <a:xfrm>
            <a:off x="6672064" y="1141768"/>
            <a:ext cx="5018699" cy="4455376"/>
          </a:xfrm>
          <a:prstGeom prst="rect">
            <a:avLst/>
          </a:prstGeom>
        </p:spPr>
      </p:pic>
    </p:spTree>
    <p:extLst>
      <p:ext uri="{BB962C8B-B14F-4D97-AF65-F5344CB8AC3E}">
        <p14:creationId xmlns:p14="http://schemas.microsoft.com/office/powerpoint/2010/main" val="47470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hu-HU" dirty="0" err="1"/>
              <a:t>Active</a:t>
            </a:r>
            <a:r>
              <a:rPr lang="hu-HU" dirty="0"/>
              <a:t> </a:t>
            </a:r>
            <a:r>
              <a:rPr lang="hu-HU" dirty="0" err="1"/>
              <a:t>Directory</a:t>
            </a:r>
            <a:endParaRPr lang="en-US"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4"/>
          </p:nvPr>
        </p:nvSpPr>
        <p:spPr bwMode="black">
          <a:xfrm>
            <a:off x="624000" y="1484313"/>
            <a:ext cx="7128184" cy="4752000"/>
          </a:xfrm>
        </p:spPr>
        <p:txBody>
          <a:bodyPr>
            <a:normAutofit lnSpcReduction="10000"/>
          </a:bodyPr>
          <a:lstStyle/>
          <a:p>
            <a:pPr lvl="2" algn="just">
              <a:lnSpc>
                <a:spcPct val="110000"/>
              </a:lnSpc>
            </a:pPr>
            <a:r>
              <a:rPr lang="hu-HU" altLang="hu-HU" dirty="0"/>
              <a:t>Egy </a:t>
            </a:r>
            <a:r>
              <a:rPr lang="hu-HU" altLang="hu-HU" dirty="0" err="1"/>
              <a:t>Active</a:t>
            </a:r>
            <a:r>
              <a:rPr lang="hu-HU" altLang="hu-HU" dirty="0"/>
              <a:t> </a:t>
            </a:r>
            <a:r>
              <a:rPr lang="hu-HU" altLang="hu-HU" dirty="0" err="1"/>
              <a:t>Directory</a:t>
            </a:r>
            <a:r>
              <a:rPr lang="hu-HU" altLang="hu-HU" dirty="0"/>
              <a:t>-címtár legmagasabb szintje az erdő (</a:t>
            </a:r>
            <a:r>
              <a:rPr lang="hu-HU" altLang="hu-HU" b="1" dirty="0" err="1"/>
              <a:t>forest</a:t>
            </a:r>
            <a:r>
              <a:rPr lang="hu-HU" altLang="hu-HU" dirty="0"/>
              <a:t>), ami egy vagy több bizalmi kapcsolatokkal (</a:t>
            </a:r>
            <a:r>
              <a:rPr lang="hu-HU" altLang="hu-HU" b="1" dirty="0" err="1"/>
              <a:t>trust</a:t>
            </a:r>
            <a:r>
              <a:rPr lang="hu-HU" altLang="hu-HU" dirty="0"/>
              <a:t>) összekötött tartományt (</a:t>
            </a:r>
            <a:r>
              <a:rPr lang="hu-HU" altLang="hu-HU" b="1" dirty="0" err="1"/>
              <a:t>domain</a:t>
            </a:r>
            <a:r>
              <a:rPr lang="hu-HU" altLang="hu-HU" dirty="0"/>
              <a:t>) magába foglaló egy vagy több fa (</a:t>
            </a:r>
            <a:r>
              <a:rPr lang="hu-HU" altLang="hu-HU" b="1" dirty="0" err="1"/>
              <a:t>tree</a:t>
            </a:r>
            <a:r>
              <a:rPr lang="hu-HU" altLang="hu-HU" dirty="0"/>
              <a:t>) összessége. </a:t>
            </a:r>
          </a:p>
          <a:p>
            <a:pPr lvl="2" algn="just">
              <a:lnSpc>
                <a:spcPct val="110000"/>
              </a:lnSpc>
            </a:pPr>
            <a:r>
              <a:rPr lang="hu-HU" altLang="hu-HU" dirty="0"/>
              <a:t>A </a:t>
            </a:r>
            <a:r>
              <a:rPr lang="hu-HU" altLang="hu-HU" b="1" dirty="0"/>
              <a:t>csoportházirend</a:t>
            </a:r>
            <a:r>
              <a:rPr lang="hu-HU" altLang="hu-HU" dirty="0"/>
              <a:t>ek (amik szintén AD objektumok, csoportházirend-objektum – </a:t>
            </a:r>
            <a:r>
              <a:rPr lang="hu-HU" altLang="hu-HU" b="1" dirty="0"/>
              <a:t>Group Policy </a:t>
            </a:r>
            <a:r>
              <a:rPr lang="hu-HU" altLang="hu-HU" b="1" dirty="0" err="1"/>
              <a:t>Object</a:t>
            </a:r>
            <a:r>
              <a:rPr lang="hu-HU" altLang="hu-HU" dirty="0"/>
              <a:t>, röviden </a:t>
            </a:r>
            <a:r>
              <a:rPr lang="hu-HU" altLang="hu-HU" b="1" dirty="0"/>
              <a:t>GPO</a:t>
            </a:r>
            <a:r>
              <a:rPr lang="hu-HU" altLang="hu-HU" dirty="0"/>
              <a:t> néven) általában az OU szintjén fejtik ki hatásukat. </a:t>
            </a:r>
            <a:r>
              <a:rPr lang="hu-HU" altLang="hu-HU" b="1" dirty="0"/>
              <a:t>OU (</a:t>
            </a:r>
            <a:r>
              <a:rPr lang="hu-HU" altLang="hu-HU" b="1" dirty="0" err="1"/>
              <a:t>Organizational</a:t>
            </a:r>
            <a:r>
              <a:rPr lang="hu-HU" altLang="hu-HU" b="1" dirty="0"/>
              <a:t> Unit): Szervezeti Egység</a:t>
            </a:r>
          </a:p>
          <a:p>
            <a:pPr lvl="2" algn="just">
              <a:lnSpc>
                <a:spcPct val="110000"/>
              </a:lnSpc>
            </a:pPr>
            <a:r>
              <a:rPr lang="hu-HU" altLang="hu-HU" dirty="0"/>
              <a:t>Számos különböző erőforráshoz (megosztott mappák, nyomtatók, levelezés stb.) egyetlen felhasználónév/jelszó páros megadásával biztosít hozzáférést (</a:t>
            </a:r>
            <a:r>
              <a:rPr lang="hu-HU" altLang="hu-HU" b="1" dirty="0" err="1"/>
              <a:t>Single</a:t>
            </a:r>
            <a:r>
              <a:rPr lang="hu-HU" altLang="hu-HU" b="1" dirty="0"/>
              <a:t> </a:t>
            </a:r>
            <a:r>
              <a:rPr lang="hu-HU" altLang="hu-HU" b="1" dirty="0" err="1"/>
              <a:t>Sign</a:t>
            </a:r>
            <a:r>
              <a:rPr lang="hu-HU" altLang="hu-HU" b="1" dirty="0"/>
              <a:t> </a:t>
            </a:r>
            <a:r>
              <a:rPr lang="hu-HU" altLang="hu-HU" b="1" dirty="0" err="1"/>
              <a:t>On</a:t>
            </a:r>
            <a:r>
              <a:rPr lang="hu-HU" altLang="hu-HU" b="1" dirty="0"/>
              <a:t>, SSO</a:t>
            </a:r>
            <a:r>
              <a:rPr lang="hu-HU" altLang="hu-HU" dirty="0"/>
              <a:t>). Lehetőséget nyújt a rendszergazdák számára házirendek kiosztására, szoftverek és szoftverfrissítések telepítésére a szervezeten belül.</a:t>
            </a:r>
          </a:p>
          <a:p>
            <a:pPr lvl="2" algn="just">
              <a:lnSpc>
                <a:spcPct val="110000"/>
              </a:lnSpc>
            </a:pPr>
            <a:r>
              <a:rPr lang="hu-HU" altLang="hu-HU" dirty="0"/>
              <a:t>Az </a:t>
            </a:r>
            <a:r>
              <a:rPr lang="hu-HU" altLang="hu-HU" dirty="0" err="1"/>
              <a:t>Active</a:t>
            </a:r>
            <a:r>
              <a:rPr lang="hu-HU" altLang="hu-HU" dirty="0"/>
              <a:t> </a:t>
            </a:r>
            <a:r>
              <a:rPr lang="hu-HU" altLang="hu-HU" dirty="0" err="1"/>
              <a:t>Directory</a:t>
            </a:r>
            <a:r>
              <a:rPr lang="hu-HU" altLang="hu-HU" dirty="0"/>
              <a:t> az információkat és beállításokat egy </a:t>
            </a:r>
            <a:r>
              <a:rPr lang="hu-HU" altLang="hu-HU" u="sng" dirty="0"/>
              <a:t>központi adatbázis</a:t>
            </a:r>
            <a:r>
              <a:rPr lang="hu-HU" altLang="hu-HU" dirty="0"/>
              <a:t>ban tárolja, a </a:t>
            </a:r>
            <a:r>
              <a:rPr lang="hu-HU" altLang="hu-HU" b="1" dirty="0"/>
              <a:t>tartományvezérlő</a:t>
            </a:r>
            <a:r>
              <a:rPr lang="hu-HU" altLang="hu-HU" dirty="0"/>
              <a:t> számítógépe(</a:t>
            </a:r>
            <a:r>
              <a:rPr lang="hu-HU" altLang="hu-HU" dirty="0" err="1"/>
              <a:t>ke</a:t>
            </a:r>
            <a:r>
              <a:rPr lang="hu-HU" altLang="hu-HU" dirty="0"/>
              <a:t>)</a:t>
            </a:r>
            <a:r>
              <a:rPr lang="hu-HU" altLang="hu-HU" dirty="0" err="1"/>
              <a:t>n.</a:t>
            </a:r>
            <a:r>
              <a:rPr lang="hu-HU" altLang="hu-HU" dirty="0"/>
              <a:t> </a:t>
            </a:r>
          </a:p>
          <a:p>
            <a:pPr lvl="2" algn="just">
              <a:lnSpc>
                <a:spcPct val="110000"/>
              </a:lnSpc>
            </a:pPr>
            <a:r>
              <a:rPr lang="hu-HU" altLang="hu-HU" dirty="0"/>
              <a:t>Az </a:t>
            </a:r>
            <a:r>
              <a:rPr lang="hu-HU" altLang="hu-HU" dirty="0" err="1"/>
              <a:t>Active</a:t>
            </a:r>
            <a:r>
              <a:rPr lang="hu-HU" altLang="hu-HU" dirty="0"/>
              <a:t> </a:t>
            </a:r>
            <a:r>
              <a:rPr lang="hu-HU" altLang="hu-HU" dirty="0" err="1"/>
              <a:t>Directory</a:t>
            </a:r>
            <a:r>
              <a:rPr lang="hu-HU" altLang="hu-HU" dirty="0"/>
              <a:t> szükséges néhány Windows-összetevő, mint például az Exchange, az RRAS, az ISA Server vagy a </a:t>
            </a:r>
            <a:r>
              <a:rPr lang="hu-HU" altLang="hu-HU" dirty="0" err="1"/>
              <a:t>Certificate</a:t>
            </a:r>
            <a:r>
              <a:rPr lang="hu-HU" altLang="hu-HU" dirty="0"/>
              <a:t> Services működéséhez.</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endParaRPr kumimoji="0" lang="en-US" b="0" i="0" u="none" strike="noStrike" kern="900" cap="none" spc="0" normalizeH="0" baseline="0" noProof="0" dirty="0">
              <a:ln>
                <a:noFill/>
              </a:ln>
              <a:effectLst/>
              <a:uLnTx/>
              <a:uFillTx/>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62</a:t>
            </a:fld>
            <a:endParaRPr kumimoji="0" lang="en-US" b="0" i="0" u="none" strike="noStrike" kern="1200" cap="none" spc="0" normalizeH="0" baseline="0" noProof="0">
              <a:ln>
                <a:noFill/>
              </a:ln>
              <a:effectLst/>
              <a:uLnTx/>
              <a:uFillTx/>
            </a:endParaRPr>
          </a:p>
        </p:txBody>
      </p:sp>
      <p:pic>
        <p:nvPicPr>
          <p:cNvPr id="9" name="Picture 15">
            <a:extLst>
              <a:ext uri="{FF2B5EF4-FFF2-40B4-BE49-F238E27FC236}">
                <a16:creationId xmlns:a16="http://schemas.microsoft.com/office/drawing/2014/main" id="{39CC951F-AFEE-4C9D-9212-4960616BB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1497840"/>
            <a:ext cx="3965294" cy="4336431"/>
          </a:xfrm>
          <a:prstGeom prst="rect">
            <a:avLst/>
          </a:prstGeom>
          <a:ln>
            <a:noFill/>
          </a:ln>
          <a:effectLst>
            <a:outerShdw blurRad="190500" dist="228600" dir="2700000" algn="ctr">
              <a:srgbClr val="000000">
                <a:alpha val="30000"/>
              </a:srgbClr>
            </a:outerShdw>
            <a:softEdge rad="127000"/>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89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hu-HU" dirty="0" err="1"/>
              <a:t>Active</a:t>
            </a:r>
            <a:r>
              <a:rPr lang="hu-HU" dirty="0"/>
              <a:t> </a:t>
            </a:r>
            <a:r>
              <a:rPr lang="hu-HU" dirty="0" err="1"/>
              <a:t>Directory</a:t>
            </a:r>
            <a:endParaRPr lang="en-US"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4"/>
          </p:nvPr>
        </p:nvSpPr>
        <p:spPr bwMode="black">
          <a:xfrm>
            <a:off x="624000" y="1268760"/>
            <a:ext cx="6984168" cy="4901331"/>
          </a:xfrm>
        </p:spPr>
        <p:txBody>
          <a:bodyPr>
            <a:normAutofit fontScale="92500" lnSpcReduction="20000"/>
          </a:bodyPr>
          <a:lstStyle/>
          <a:p>
            <a:pPr lvl="2" algn="just"/>
            <a:r>
              <a:rPr lang="hu-HU" sz="1900" dirty="0"/>
              <a:t>A </a:t>
            </a:r>
            <a:r>
              <a:rPr lang="hu-HU" sz="1900" b="1" dirty="0" err="1"/>
              <a:t>Domain</a:t>
            </a:r>
            <a:r>
              <a:rPr lang="hu-HU" sz="1900" b="1" dirty="0"/>
              <a:t> </a:t>
            </a:r>
            <a:r>
              <a:rPr lang="hu-HU" sz="1900" b="1" dirty="0" err="1"/>
              <a:t>Name</a:t>
            </a:r>
            <a:r>
              <a:rPr lang="hu-HU" sz="1900" b="1" dirty="0"/>
              <a:t> System</a:t>
            </a:r>
            <a:r>
              <a:rPr lang="hu-HU" sz="1900" dirty="0"/>
              <a:t> </a:t>
            </a:r>
            <a:r>
              <a:rPr lang="hu-HU" sz="1900" b="1" dirty="0"/>
              <a:t>(DNS)</a:t>
            </a:r>
            <a:r>
              <a:rPr lang="hu-HU" sz="1900" dirty="0"/>
              <a:t>, azaz a </a:t>
            </a:r>
            <a:r>
              <a:rPr lang="hu-HU" sz="1900" b="1" dirty="0"/>
              <a:t>tartománynévrendszer</a:t>
            </a:r>
            <a:r>
              <a:rPr lang="hu-HU" sz="1900" dirty="0"/>
              <a:t> egy hierarchikus, nagymértékben elosztott elnevezési rendszer számítógépek, szolgáltatások, illetve az internetre vagy egy magánhálózatra kötött bármilyen erőforrás számára.</a:t>
            </a:r>
          </a:p>
          <a:p>
            <a:pPr lvl="3"/>
            <a:r>
              <a:rPr lang="hu-HU" altLang="hu-HU" sz="1600" b="1" u="sng" dirty="0"/>
              <a:t>Fontosabb bejegyzések</a:t>
            </a:r>
          </a:p>
          <a:p>
            <a:pPr lvl="4"/>
            <a:r>
              <a:rPr lang="hu-HU" sz="1500" dirty="0"/>
              <a:t>A – </a:t>
            </a:r>
            <a:r>
              <a:rPr lang="hu-HU" sz="1500" dirty="0" err="1"/>
              <a:t>Host</a:t>
            </a:r>
            <a:r>
              <a:rPr lang="hu-HU" sz="1500" dirty="0"/>
              <a:t> rekord (név -&gt; IP hozzárendelés)</a:t>
            </a:r>
          </a:p>
          <a:p>
            <a:pPr lvl="4"/>
            <a:r>
              <a:rPr lang="hu-HU" sz="1500" dirty="0"/>
              <a:t>NS – </a:t>
            </a:r>
            <a:r>
              <a:rPr lang="hu-HU" sz="1500" dirty="0" err="1"/>
              <a:t>Name</a:t>
            </a:r>
            <a:r>
              <a:rPr lang="hu-HU" sz="1500" dirty="0"/>
              <a:t> Server (DNS szerver)</a:t>
            </a:r>
          </a:p>
          <a:p>
            <a:pPr lvl="4"/>
            <a:r>
              <a:rPr lang="hu-HU" sz="1500" dirty="0"/>
              <a:t>CNAME – </a:t>
            </a:r>
            <a:r>
              <a:rPr lang="hu-HU" sz="1500" dirty="0" err="1"/>
              <a:t>Canonical</a:t>
            </a:r>
            <a:r>
              <a:rPr lang="hu-HU" sz="1500" dirty="0"/>
              <a:t> </a:t>
            </a:r>
            <a:r>
              <a:rPr lang="hu-HU" sz="1500" dirty="0" err="1"/>
              <a:t>Name</a:t>
            </a:r>
            <a:r>
              <a:rPr lang="hu-HU" sz="1500" dirty="0"/>
              <a:t> (további nevek)</a:t>
            </a:r>
          </a:p>
          <a:p>
            <a:pPr lvl="4"/>
            <a:r>
              <a:rPr lang="hu-HU" sz="1500" dirty="0"/>
              <a:t>MX – Mail Exchange (Levelező szerver)</a:t>
            </a:r>
          </a:p>
          <a:p>
            <a:pPr lvl="4"/>
            <a:r>
              <a:rPr lang="hu-HU" sz="1500" dirty="0"/>
              <a:t>SOA – Start Of </a:t>
            </a:r>
            <a:r>
              <a:rPr lang="hu-HU" sz="1500" dirty="0" err="1"/>
              <a:t>Authority</a:t>
            </a:r>
            <a:r>
              <a:rPr lang="hu-HU" sz="1500" dirty="0"/>
              <a:t> (A Zóna kezdetét jelzi)</a:t>
            </a:r>
          </a:p>
          <a:p>
            <a:pPr lvl="4"/>
            <a:r>
              <a:rPr lang="hu-HU" sz="1500" dirty="0"/>
              <a:t>PTR – Pointer (IP -&gt; név)</a:t>
            </a:r>
          </a:p>
          <a:p>
            <a:pPr lvl="4"/>
            <a:r>
              <a:rPr lang="hu-HU" sz="1500" dirty="0"/>
              <a:t>SRV – Service (szolgáltatás)</a:t>
            </a:r>
          </a:p>
          <a:p>
            <a:pPr marL="354013" lvl="4" indent="0">
              <a:buNone/>
            </a:pPr>
            <a:endParaRPr lang="hu-HU" sz="1100" dirty="0"/>
          </a:p>
          <a:p>
            <a:pPr lvl="2" algn="just"/>
            <a:r>
              <a:rPr lang="hu-HU" sz="1900" dirty="0">
                <a:effectLst>
                  <a:outerShdw blurRad="50800" dist="38100" dir="18900000" algn="bl" rotWithShape="0">
                    <a:prstClr val="black">
                      <a:alpha val="40000"/>
                    </a:prstClr>
                  </a:outerShdw>
                </a:effectLst>
              </a:rPr>
              <a:t>A DNS átalakítja a gépneveket IP címekké, amellyel minden hálózati gép rendelkezik. A nevet címmé, és a címet névvé fordítja (vagy "</a:t>
            </a:r>
            <a:r>
              <a:rPr lang="hu-HU" sz="1900" dirty="0" err="1">
                <a:effectLst>
                  <a:outerShdw blurRad="50800" dist="38100" dir="18900000" algn="bl" rotWithShape="0">
                    <a:prstClr val="black">
                      <a:alpha val="40000"/>
                    </a:prstClr>
                  </a:outerShdw>
                </a:effectLst>
              </a:rPr>
              <a:t>mappeli</a:t>
            </a:r>
            <a:r>
              <a:rPr lang="hu-HU" sz="1900" dirty="0">
                <a:effectLst>
                  <a:outerShdw blurRad="50800" dist="38100" dir="18900000" algn="bl" rotWithShape="0">
                    <a:prstClr val="black">
                      <a:alpha val="40000"/>
                    </a:prstClr>
                  </a:outerShdw>
                </a:effectLst>
              </a:rPr>
              <a:t>"), és még egyéb feladatokat is ellát. </a:t>
            </a:r>
            <a:endParaRPr lang="hu-HU" sz="1900" dirty="0"/>
          </a:p>
          <a:p>
            <a:pPr lvl="2" algn="just"/>
            <a:r>
              <a:rPr lang="hu-HU" sz="1900" dirty="0"/>
              <a:t>A mappelés egy egyszerű megfeleltetés két dolog között, ez esetben egy gépnév és a gép IP címe között. A DNS szintúgy tartalmazza a másik irányú megfeleltetést is IP számból gépnévvé; ennek neve "fordított megfeleltetés" (</a:t>
            </a:r>
            <a:r>
              <a:rPr lang="hu-HU" sz="1900" dirty="0" err="1"/>
              <a:t>reverse</a:t>
            </a:r>
            <a:r>
              <a:rPr lang="hu-HU" sz="1900" dirty="0"/>
              <a:t> </a:t>
            </a:r>
            <a:r>
              <a:rPr lang="hu-HU" sz="1900" dirty="0" err="1"/>
              <a:t>mapping</a:t>
            </a:r>
            <a:r>
              <a:rPr lang="hu-HU" sz="1900" dirty="0"/>
              <a:t>).</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endParaRPr kumimoji="0" lang="en-US" b="0" i="0" u="none" strike="noStrike" kern="900" cap="none" spc="0" normalizeH="0" baseline="0" noProof="0" dirty="0">
              <a:ln>
                <a:noFill/>
              </a:ln>
              <a:effectLst/>
              <a:uLnTx/>
              <a:uFillTx/>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63</a:t>
            </a:fld>
            <a:endParaRPr kumimoji="0" lang="en-US" b="0" i="0" u="none" strike="noStrike" kern="1200" cap="none" spc="0" normalizeH="0" baseline="0" noProof="0">
              <a:ln>
                <a:noFill/>
              </a:ln>
              <a:effectLst/>
              <a:uLnTx/>
              <a:uFillTx/>
            </a:endParaRPr>
          </a:p>
        </p:txBody>
      </p:sp>
      <p:pic>
        <p:nvPicPr>
          <p:cNvPr id="7" name="Kép 6">
            <a:extLst>
              <a:ext uri="{FF2B5EF4-FFF2-40B4-BE49-F238E27FC236}">
                <a16:creationId xmlns:a16="http://schemas.microsoft.com/office/drawing/2014/main" id="{8E03B963-C21F-4B8D-842D-29115014B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202" y="4293096"/>
            <a:ext cx="4159438" cy="2036873"/>
          </a:xfrm>
          <a:prstGeom prst="rect">
            <a:avLst/>
          </a:prstGeom>
          <a:ln>
            <a:noFill/>
          </a:ln>
          <a:effectLst>
            <a:outerShdw blurRad="292100" dist="139700" dir="2700000" algn="tl" rotWithShape="0">
              <a:srgbClr val="333333">
                <a:alpha val="65000"/>
              </a:srgbClr>
            </a:outerShdw>
            <a:softEdge rad="31750"/>
          </a:effectLst>
        </p:spPr>
      </p:pic>
      <p:pic>
        <p:nvPicPr>
          <p:cNvPr id="10" name="Kép 9">
            <a:extLst>
              <a:ext uri="{FF2B5EF4-FFF2-40B4-BE49-F238E27FC236}">
                <a16:creationId xmlns:a16="http://schemas.microsoft.com/office/drawing/2014/main" id="{4D96FCEE-D93E-471E-9CB6-344A5EEA9E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8168" y="1196752"/>
            <a:ext cx="4248472" cy="2664296"/>
          </a:xfrm>
          <a:prstGeom prst="rect">
            <a:avLst/>
          </a:prstGeom>
          <a:ln>
            <a:noFill/>
          </a:ln>
          <a:effectLst>
            <a:outerShdw blurRad="190500" dist="228600" dir="2700000" algn="ctr">
              <a:srgbClr val="000000">
                <a:alpha val="30000"/>
              </a:srgbClr>
            </a:outerShdw>
            <a:softEdge rad="31750"/>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915057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hu-HU" dirty="0" err="1"/>
              <a:t>Active</a:t>
            </a:r>
            <a:r>
              <a:rPr lang="hu-HU" dirty="0"/>
              <a:t> </a:t>
            </a:r>
            <a:r>
              <a:rPr lang="hu-HU" dirty="0" err="1"/>
              <a:t>Directory</a:t>
            </a:r>
            <a:endParaRPr lang="en-US"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3"/>
            <a:ext cx="5760032" cy="4752000"/>
          </a:xfrm>
        </p:spPr>
        <p:txBody>
          <a:bodyPr>
            <a:normAutofit/>
          </a:bodyPr>
          <a:lstStyle/>
          <a:p>
            <a:pPr lvl="2" algn="just"/>
            <a:r>
              <a:rPr lang="hu-HU" dirty="0"/>
              <a:t>A dinamikus állomáskonfiguráló protokoll (</a:t>
            </a:r>
            <a:r>
              <a:rPr lang="hu-HU" i="1" dirty="0" err="1"/>
              <a:t>Dynamic</a:t>
            </a:r>
            <a:r>
              <a:rPr lang="hu-HU" i="1" dirty="0"/>
              <a:t> </a:t>
            </a:r>
            <a:r>
              <a:rPr lang="hu-HU" i="1" dirty="0" err="1"/>
              <a:t>Host</a:t>
            </a:r>
            <a:r>
              <a:rPr lang="hu-HU" i="1" dirty="0"/>
              <a:t> </a:t>
            </a:r>
            <a:r>
              <a:rPr lang="hu-HU" i="1" dirty="0" err="1"/>
              <a:t>Configuration</a:t>
            </a:r>
            <a:r>
              <a:rPr lang="hu-HU" i="1" dirty="0"/>
              <a:t> </a:t>
            </a:r>
            <a:r>
              <a:rPr lang="hu-HU" i="1" dirty="0" err="1"/>
              <a:t>Protocol</a:t>
            </a:r>
            <a:r>
              <a:rPr lang="hu-HU" dirty="0"/>
              <a:t>, rövidítve </a:t>
            </a:r>
            <a:r>
              <a:rPr lang="hu-HU" b="1" dirty="0"/>
              <a:t>DHCP</a:t>
            </a:r>
            <a:r>
              <a:rPr lang="hu-HU" dirty="0"/>
              <a:t>) egy számítógépes hálózati kommunikációs protokoll.</a:t>
            </a:r>
          </a:p>
          <a:p>
            <a:pPr marL="0" lvl="2" indent="0" algn="just">
              <a:buNone/>
            </a:pPr>
            <a:endParaRPr lang="hu-HU" dirty="0"/>
          </a:p>
          <a:p>
            <a:pPr lvl="2" algn="just"/>
            <a:r>
              <a:rPr lang="hu-HU" dirty="0"/>
              <a:t>Ez a protokoll azt oldja meg, hogy a TCP/IP hálózatra csatlakozó hálózati végpontok (például számítógépek) automatikusan megkapják a hálózat használatához szükséges beállításokat. Ilyen szokott lenni például az IP-cím, hálózati maszk, alapértelmezett átjáró stb.</a:t>
            </a:r>
          </a:p>
          <a:p>
            <a:pPr marL="0" lvl="2" indent="0" algn="just">
              <a:buNone/>
            </a:pPr>
            <a:endParaRPr lang="hu-HU" dirty="0"/>
          </a:p>
          <a:p>
            <a:pPr lvl="2" algn="just"/>
            <a:r>
              <a:rPr lang="hu-HU" dirty="0"/>
              <a:t>A DHCP szerver-kliens alapú protokoll, nagy vonalakban a kliensek által küldött DHCP kérésekből, és a szerver által adott DHCP válaszokból áll.</a:t>
            </a:r>
            <a:endParaRPr lang="en-US" altLang="hu-HU" dirty="0"/>
          </a:p>
        </p:txBody>
      </p:sp>
      <p:pic>
        <p:nvPicPr>
          <p:cNvPr id="7" name="Kép 6" descr="A képen szöveg látható&#10;&#10;Automatikusan generált leírás">
            <a:extLst>
              <a:ext uri="{FF2B5EF4-FFF2-40B4-BE49-F238E27FC236}">
                <a16:creationId xmlns:a16="http://schemas.microsoft.com/office/drawing/2014/main" id="{2A4A0350-FCE9-400C-85B7-9D334AFB8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048" y="1484784"/>
            <a:ext cx="5328000" cy="3756239"/>
          </a:xfrm>
          <a:prstGeom prst="rect">
            <a:avLst/>
          </a:prstGeom>
          <a:noFill/>
          <a:ln>
            <a:noFill/>
          </a:ln>
          <a:effectLst>
            <a:outerShdw blurRad="292100" dist="139700" dir="2700000" algn="tl" rotWithShape="0">
              <a:srgbClr val="333333">
                <a:alpha val="65000"/>
              </a:srgbClr>
            </a:outerShdw>
          </a:effectLst>
        </p:spPr>
      </p:pic>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endParaRPr kumimoji="0" lang="en-US" b="0" i="0" u="none" strike="noStrike" kern="900" cap="none" spc="0" normalizeH="0" baseline="0" noProof="0" dirty="0">
              <a:ln>
                <a:noFill/>
              </a:ln>
              <a:effectLst/>
              <a:uLnTx/>
              <a:uFillTx/>
            </a:endParaRP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64</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649374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hu-HU" dirty="0"/>
              <a:t>Szerver-kliens kapcsolat</a:t>
            </a:r>
            <a:br>
              <a:rPr lang="hu-HU" dirty="0"/>
            </a:br>
            <a:r>
              <a:rPr lang="hu-HU" dirty="0"/>
              <a:t>    </a:t>
            </a:r>
            <a:r>
              <a:rPr lang="hu-HU" sz="3600" dirty="0"/>
              <a:t>- Hálózati eszközök</a:t>
            </a:r>
            <a:endParaRPr lang="en-US" sz="3600" dirty="0"/>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608" y="1772816"/>
            <a:ext cx="7055568" cy="4400228"/>
          </a:xfrm>
        </p:spPr>
        <p:txBody>
          <a:bodyPr/>
          <a:lstStyle/>
          <a:p>
            <a:pPr marL="0" lvl="2" indent="0" algn="just">
              <a:buNone/>
            </a:pPr>
            <a:r>
              <a:rPr lang="hu-HU" b="1" dirty="0"/>
              <a:t>Linux Samba telepítés AD-hoz</a:t>
            </a:r>
          </a:p>
          <a:p>
            <a:pPr marL="0" lvl="2" indent="0" algn="just">
              <a:buNone/>
            </a:pPr>
            <a:r>
              <a:rPr lang="hu-HU" dirty="0">
                <a:hlinkClick r:id="rId2"/>
              </a:rPr>
              <a:t>https://wiki.samba.org/index.php/Setting_up_Samba_as_an_Active_Directory_Domain_Controller</a:t>
            </a:r>
            <a:endParaRPr lang="hu-HU" dirty="0"/>
          </a:p>
          <a:p>
            <a:pPr marL="0" lvl="2" indent="0" algn="just">
              <a:buNone/>
            </a:pPr>
            <a:endParaRPr lang="hu-HU" dirty="0"/>
          </a:p>
          <a:p>
            <a:pPr marL="0" lvl="2" indent="0" algn="just">
              <a:buNone/>
            </a:pPr>
            <a:r>
              <a:rPr lang="hu-HU" dirty="0"/>
              <a:t>Windows Server AD telepítés</a:t>
            </a:r>
          </a:p>
          <a:p>
            <a:pPr marL="0" lvl="2" indent="0" algn="just">
              <a:buNone/>
            </a:pPr>
            <a:r>
              <a:rPr lang="hu-HU" altLang="hu-HU" sz="1800" dirty="0">
                <a:hlinkClick r:id="rId3" action="ppaction://hlinkfile"/>
              </a:rPr>
              <a:t>ofbit.in/</a:t>
            </a:r>
            <a:r>
              <a:rPr lang="hu-HU" altLang="hu-HU" sz="1800" dirty="0" err="1">
                <a:hlinkClick r:id="rId3" action="ppaction://hlinkfile"/>
              </a:rPr>
              <a:t>install</a:t>
            </a:r>
            <a:r>
              <a:rPr lang="hu-HU" altLang="hu-HU" sz="1800" dirty="0">
                <a:hlinkClick r:id="rId3" action="ppaction://hlinkfile"/>
              </a:rPr>
              <a:t>-</a:t>
            </a:r>
            <a:r>
              <a:rPr lang="hu-HU" altLang="hu-HU" sz="1800" dirty="0" err="1">
                <a:hlinkClick r:id="rId3" action="ppaction://hlinkfile"/>
              </a:rPr>
              <a:t>active</a:t>
            </a:r>
            <a:r>
              <a:rPr lang="hu-HU" altLang="hu-HU" sz="1800" dirty="0">
                <a:hlinkClick r:id="rId3" action="ppaction://hlinkfile"/>
              </a:rPr>
              <a:t>-</a:t>
            </a:r>
            <a:r>
              <a:rPr lang="hu-HU" altLang="hu-HU" sz="1800" dirty="0" err="1">
                <a:hlinkClick r:id="rId3" action="ppaction://hlinkfile"/>
              </a:rPr>
              <a:t>directory</a:t>
            </a:r>
            <a:r>
              <a:rPr lang="hu-HU" altLang="hu-HU" sz="1800" dirty="0">
                <a:hlinkClick r:id="rId3" action="ppaction://hlinkfile"/>
              </a:rPr>
              <a:t>-in-</a:t>
            </a:r>
            <a:r>
              <a:rPr lang="hu-HU" altLang="hu-HU" sz="1800" dirty="0" err="1">
                <a:hlinkClick r:id="rId3" action="ppaction://hlinkfile"/>
              </a:rPr>
              <a:t>windows</a:t>
            </a:r>
            <a:r>
              <a:rPr lang="hu-HU" altLang="hu-HU" sz="1800" dirty="0">
                <a:hlinkClick r:id="rId3" action="ppaction://hlinkfile"/>
              </a:rPr>
              <a:t>-server/</a:t>
            </a:r>
            <a:endParaRPr lang="hu-HU" sz="1800" dirty="0"/>
          </a:p>
          <a:p>
            <a:pPr marL="0" lvl="2" indent="0" algn="just">
              <a:buNone/>
            </a:pPr>
            <a:endParaRPr lang="hu-HU"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10"/>
          </p:nvPr>
        </p:nvSpPr>
        <p:spPr bwMode="black">
          <a:xfrm>
            <a:off x="2352000" y="6385644"/>
            <a:ext cx="7488000" cy="324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900" cap="none" spc="0" normalizeH="0" baseline="0" noProof="0">
                <a:ln>
                  <a:noFill/>
                </a:ln>
                <a:solidFill>
                  <a:prstClr val="black"/>
                </a:solidFill>
                <a:effectLst/>
                <a:uLnTx/>
                <a:uFillTx/>
                <a:latin typeface="TeleNeo Office"/>
                <a:ea typeface="+mn-ea"/>
                <a:cs typeface="+mn-cs"/>
              </a:rPr>
              <a:t>public | Barizs Dániel | Operációs rendszerek| 2022. 10. 19, 26</a:t>
            </a:r>
            <a:endParaRPr kumimoji="0" lang="en-US" sz="900" b="0" i="0" u="none" strike="noStrike" kern="900" cap="none" spc="0" normalizeH="0" baseline="0" noProof="0" dirty="0">
              <a:ln>
                <a:noFill/>
              </a:ln>
              <a:solidFill>
                <a:prstClr val="black"/>
              </a:solidFill>
              <a:effectLst/>
              <a:uLnTx/>
              <a:uFillTx/>
              <a:latin typeface="TeleNeo Office"/>
              <a:ea typeface="+mn-ea"/>
              <a:cs typeface="+mn-cs"/>
            </a:endParaRPr>
          </a:p>
        </p:txBody>
      </p:sp>
      <p:pic>
        <p:nvPicPr>
          <p:cNvPr id="7" name="Kép 6">
            <a:extLst>
              <a:ext uri="{FF2B5EF4-FFF2-40B4-BE49-F238E27FC236}">
                <a16:creationId xmlns:a16="http://schemas.microsoft.com/office/drawing/2014/main" id="{40D847F8-4A4E-4FFF-BB0F-302541B680C1}"/>
              </a:ext>
            </a:extLst>
          </p:cNvPr>
          <p:cNvPicPr>
            <a:picLocks noChangeAspect="1"/>
          </p:cNvPicPr>
          <p:nvPr/>
        </p:nvPicPr>
        <p:blipFill>
          <a:blip r:embed="rId4"/>
          <a:stretch>
            <a:fillRect/>
          </a:stretch>
        </p:blipFill>
        <p:spPr>
          <a:xfrm>
            <a:off x="8040216" y="1744283"/>
            <a:ext cx="3028950" cy="3819525"/>
          </a:xfrm>
          <a:prstGeom prst="rect">
            <a:avLst/>
          </a:prstGeom>
        </p:spPr>
      </p:pic>
      <p:pic>
        <p:nvPicPr>
          <p:cNvPr id="9" name="Kép 8">
            <a:extLst>
              <a:ext uri="{FF2B5EF4-FFF2-40B4-BE49-F238E27FC236}">
                <a16:creationId xmlns:a16="http://schemas.microsoft.com/office/drawing/2014/main" id="{287A6F1E-A21B-45D9-B8FA-97EC7BA0C9E5}"/>
              </a:ext>
            </a:extLst>
          </p:cNvPr>
          <p:cNvPicPr>
            <a:picLocks noChangeAspect="1"/>
          </p:cNvPicPr>
          <p:nvPr/>
        </p:nvPicPr>
        <p:blipFill>
          <a:blip r:embed="rId5"/>
          <a:stretch>
            <a:fillRect/>
          </a:stretch>
        </p:blipFill>
        <p:spPr>
          <a:xfrm>
            <a:off x="4151784" y="3890570"/>
            <a:ext cx="3169276" cy="2106889"/>
          </a:xfrm>
          <a:prstGeom prst="rect">
            <a:avLst/>
          </a:prstGeom>
        </p:spPr>
      </p:pic>
    </p:spTree>
    <p:extLst>
      <p:ext uri="{BB962C8B-B14F-4D97-AF65-F5344CB8AC3E}">
        <p14:creationId xmlns:p14="http://schemas.microsoft.com/office/powerpoint/2010/main" val="1393523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37B4B0B-9DBF-434F-B8CB-E6455A5494C0}"/>
              </a:ext>
            </a:extLst>
          </p:cNvPr>
          <p:cNvPicPr>
            <a:picLocks noChangeAspect="1"/>
          </p:cNvPicPr>
          <p:nvPr/>
        </p:nvPicPr>
        <p:blipFill>
          <a:blip r:embed="rId2"/>
          <a:srcRect/>
          <a:stretch/>
        </p:blipFill>
        <p:spPr bwMode="ltGray">
          <a:xfrm>
            <a:off x="0" y="0"/>
            <a:ext cx="12192000" cy="6858000"/>
          </a:xfrm>
          <a:prstGeom prst="rect">
            <a:avLst/>
          </a:prstGeom>
        </p:spPr>
      </p:pic>
      <p:sp>
        <p:nvSpPr>
          <p:cNvPr id="8" name="Untertitel 2">
            <a:extLst>
              <a:ext uri="{FF2B5EF4-FFF2-40B4-BE49-F238E27FC236}">
                <a16:creationId xmlns:a16="http://schemas.microsoft.com/office/drawing/2014/main" id="{073102FE-9C61-498C-8765-25365869524F}"/>
              </a:ext>
            </a:extLst>
          </p:cNvPr>
          <p:cNvSpPr txBox="1">
            <a:spLocks/>
          </p:cNvSpPr>
          <p:nvPr/>
        </p:nvSpPr>
        <p:spPr bwMode="gray">
          <a:xfrm>
            <a:off x="1200000" y="4869000"/>
            <a:ext cx="7488000" cy="504000"/>
          </a:xfrm>
          <a:prstGeom prst="rect">
            <a:avLst/>
          </a:prstGeom>
        </p:spPr>
        <p:txBody>
          <a:bodyPr lIns="0" tIns="0" rIns="0" bIns="0" anchor="t">
            <a:no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1800" kern="1200">
                <a:solidFill>
                  <a:schemeClr val="bg1"/>
                </a:solidFill>
                <a:latin typeface="+mn-lt"/>
                <a:ea typeface="+mn-ea"/>
                <a:cs typeface="+mn-cs"/>
              </a:defRPr>
            </a:lvl2pPr>
            <a:lvl3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3pPr>
            <a:lvl4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4pPr>
            <a:lvl5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5pPr>
            <a:lvl6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6pPr>
            <a:lvl7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7pPr>
            <a:lvl8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8pPr>
            <a:lvl9pPr marL="0" indent="0" algn="l" defTabSz="914400" rtl="0" eaLnBrk="1" latinLnBrk="0" hangingPunct="1">
              <a:lnSpc>
                <a:spcPct val="90000"/>
              </a:lnSpc>
              <a:spcBef>
                <a:spcPts val="0"/>
              </a:spcBef>
              <a:spcAft>
                <a:spcPts val="0"/>
              </a:spcAft>
              <a:buClr>
                <a:schemeClr val="tx2"/>
              </a:buClr>
              <a:buSzPct val="100000"/>
              <a:buFont typeface="TeleNeo Office" panose="020B0504040202090203" pitchFamily="34" charset="0"/>
              <a:buNone/>
              <a:defRPr sz="1800" kern="1200">
                <a:solidFill>
                  <a:schemeClr val="bg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TeleNeo Office"/>
                <a:ea typeface="+mn-ea"/>
                <a:cs typeface="+mn-cs"/>
              </a:rPr>
              <a:t>Subtitle | Author | Place | Date</a:t>
            </a:r>
          </a:p>
        </p:txBody>
      </p:sp>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200000" y="2765760"/>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noProof="0" dirty="0"/>
              <a:t>AD-ra </a:t>
            </a:r>
            <a:r>
              <a:rPr lang="en-US" noProof="0" dirty="0" err="1"/>
              <a:t>épülő</a:t>
            </a:r>
            <a:r>
              <a:rPr lang="en-US" noProof="0" dirty="0"/>
              <a:t> </a:t>
            </a:r>
            <a:r>
              <a:rPr lang="en-US" noProof="0" dirty="0" err="1"/>
              <a:t>szolgáltatások</a:t>
            </a:r>
            <a:endParaRPr kumimoji="0" lang="en-US" sz="7200" b="0" i="0" u="none" strike="noStrike" kern="1200" cap="none" spc="0" normalizeH="0" baseline="0" noProof="0" dirty="0">
              <a:ln>
                <a:noFill/>
              </a:ln>
              <a:solidFill>
                <a:prstClr val="white"/>
              </a:solidFill>
              <a:effectLst/>
              <a:uLnTx/>
              <a:uFillTx/>
              <a:latin typeface="TeleNeo Office ExtraBold"/>
              <a:ea typeface="+mj-ea"/>
              <a:cs typeface="+mj-cs"/>
            </a:endParaRPr>
          </a:p>
        </p:txBody>
      </p:sp>
      <p:pic>
        <p:nvPicPr>
          <p:cNvPr id="2" name="Grafik 2">
            <a:extLst>
              <a:ext uri="{FF2B5EF4-FFF2-40B4-BE49-F238E27FC236}">
                <a16:creationId xmlns:a16="http://schemas.microsoft.com/office/drawing/2014/main" id="{B5E0763E-F77D-4E24-B5B0-5857685745A8}"/>
              </a:ext>
            </a:extLst>
          </p:cNvPr>
          <p:cNvPicPr>
            <a:picLocks noChangeAspect="1"/>
          </p:cNvPicPr>
          <p:nvPr/>
        </p:nvPicPr>
        <p:blipFill>
          <a:blip r:embed="rId3"/>
          <a:stretch>
            <a:fillRect/>
          </a:stretch>
        </p:blipFill>
        <p:spPr bwMode="black">
          <a:xfrm>
            <a:off x="1028666" y="5566887"/>
            <a:ext cx="3118173" cy="838800"/>
          </a:xfrm>
          <a:prstGeom prst="rect">
            <a:avLst/>
          </a:prstGeom>
        </p:spPr>
      </p:pic>
      <p:sp>
        <p:nvSpPr>
          <p:cNvPr id="3" name="Élőláb helye 2">
            <a:extLst>
              <a:ext uri="{FF2B5EF4-FFF2-40B4-BE49-F238E27FC236}">
                <a16:creationId xmlns:a16="http://schemas.microsoft.com/office/drawing/2014/main" id="{351B7481-E2B9-4407-8B19-581B341DDC6D}"/>
              </a:ext>
            </a:extLst>
          </p:cNvPr>
          <p:cNvSpPr>
            <a:spLocks noGrp="1"/>
          </p:cNvSpPr>
          <p:nvPr>
            <p:ph type="ftr" sz="quarter" idx="3"/>
          </p:nvPr>
        </p:nvSpPr>
        <p:spPr/>
        <p:txBody>
          <a:bodyPr/>
          <a:lstStyle/>
          <a:p>
            <a:r>
              <a:rPr lang="en-US"/>
              <a:t>public | Barizs Dániel | Operációs rendszerek| 2022. 10. 19, 26</a:t>
            </a:r>
            <a:endParaRPr lang="en-US" dirty="0"/>
          </a:p>
        </p:txBody>
      </p:sp>
      <p:sp>
        <p:nvSpPr>
          <p:cNvPr id="4" name="Dia számának helye 3">
            <a:extLst>
              <a:ext uri="{FF2B5EF4-FFF2-40B4-BE49-F238E27FC236}">
                <a16:creationId xmlns:a16="http://schemas.microsoft.com/office/drawing/2014/main" id="{6BA01D29-5D43-4668-92B4-36CD3F80FEDA}"/>
              </a:ext>
            </a:extLst>
          </p:cNvPr>
          <p:cNvSpPr>
            <a:spLocks noGrp="1"/>
          </p:cNvSpPr>
          <p:nvPr>
            <p:ph type="sldNum" sz="quarter" idx="4"/>
          </p:nvPr>
        </p:nvSpPr>
        <p:spPr/>
        <p:txBody>
          <a:bodyPr/>
          <a:lstStyle/>
          <a:p>
            <a:fld id="{A1A5E10D-79A5-49BA-9648-53481340C65F}" type="slidenum">
              <a:rPr lang="en-US" smtClean="0"/>
              <a:pPr/>
              <a:t>66</a:t>
            </a:fld>
            <a:endParaRPr lang="en-US" dirty="0"/>
          </a:p>
        </p:txBody>
      </p:sp>
    </p:spTree>
    <p:extLst>
      <p:ext uri="{BB962C8B-B14F-4D97-AF65-F5344CB8AC3E}">
        <p14:creationId xmlns:p14="http://schemas.microsoft.com/office/powerpoint/2010/main" val="583118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US" dirty="0"/>
              <a:t>AD-ra </a:t>
            </a:r>
            <a:r>
              <a:rPr lang="en-US" dirty="0" err="1"/>
              <a:t>épülő</a:t>
            </a:r>
            <a:r>
              <a:rPr lang="en-US" dirty="0"/>
              <a:t> </a:t>
            </a:r>
            <a:r>
              <a:rPr lang="en-US" dirty="0" err="1"/>
              <a:t>szolgáltatások</a:t>
            </a:r>
            <a:endParaRPr lang="en-US" dirty="0"/>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p:txBody>
          <a:bodyPr/>
          <a:lstStyle/>
          <a:p>
            <a:pPr lvl="2"/>
            <a:r>
              <a:rPr lang="hu-HU" dirty="0"/>
              <a:t>A </a:t>
            </a:r>
            <a:r>
              <a:rPr lang="hu-HU" b="1" dirty="0"/>
              <a:t>Microsoft Exchange Server</a:t>
            </a:r>
            <a:r>
              <a:rPr lang="hu-HU" dirty="0"/>
              <a:t> (röviden gyakran csak: </a:t>
            </a:r>
            <a:r>
              <a:rPr lang="hu-HU" b="1" dirty="0"/>
              <a:t>Exchange</a:t>
            </a:r>
            <a:r>
              <a:rPr lang="hu-HU" dirty="0"/>
              <a:t>) a levelezést és csoportmunkát támogató, </a:t>
            </a:r>
            <a:r>
              <a:rPr lang="hu-HU" dirty="0" err="1"/>
              <a:t>Active</a:t>
            </a:r>
            <a:r>
              <a:rPr lang="hu-HU" dirty="0"/>
              <a:t> </a:t>
            </a:r>
            <a:r>
              <a:rPr lang="hu-HU" dirty="0" err="1"/>
              <a:t>Directory</a:t>
            </a:r>
            <a:r>
              <a:rPr lang="hu-HU" dirty="0"/>
              <a:t>-integrált szerverszoftvere.</a:t>
            </a:r>
          </a:p>
          <a:p>
            <a:pPr lvl="2"/>
            <a:r>
              <a:rPr lang="hu-HU" dirty="0"/>
              <a:t>Főbb funkciói közé tartozik:</a:t>
            </a:r>
          </a:p>
          <a:p>
            <a:pPr lvl="3"/>
            <a:r>
              <a:rPr lang="hu-HU" dirty="0"/>
              <a:t>az e-mail, </a:t>
            </a:r>
          </a:p>
          <a:p>
            <a:pPr lvl="3"/>
            <a:r>
              <a:rPr lang="hu-HU" dirty="0"/>
              <a:t>naptárak, </a:t>
            </a:r>
          </a:p>
          <a:p>
            <a:pPr lvl="3"/>
            <a:r>
              <a:rPr lang="hu-HU" dirty="0"/>
              <a:t>feladatok, </a:t>
            </a:r>
          </a:p>
          <a:p>
            <a:pPr lvl="3"/>
            <a:r>
              <a:rPr lang="hu-HU" dirty="0"/>
              <a:t>névjegyek kezelése, </a:t>
            </a:r>
          </a:p>
          <a:p>
            <a:pPr lvl="3"/>
            <a:r>
              <a:rPr lang="hu-HU" dirty="0"/>
              <a:t>a mobil- és webalapú hozzáférés támogatása, </a:t>
            </a:r>
          </a:p>
          <a:p>
            <a:pPr lvl="3"/>
            <a:r>
              <a:rPr lang="hu-HU" dirty="0"/>
              <a:t>és az összes adat központosított tárolása.</a:t>
            </a:r>
          </a:p>
          <a:p>
            <a:pPr lvl="2"/>
            <a:r>
              <a:rPr lang="hu-HU" altLang="hu-HU" dirty="0"/>
              <a:t>Levelekhez hozzáférés:</a:t>
            </a:r>
          </a:p>
          <a:p>
            <a:pPr lvl="3"/>
            <a:r>
              <a:rPr lang="hu-HU" altLang="hu-HU" dirty="0"/>
              <a:t>Webes: OWA (Outlook Web Access)</a:t>
            </a:r>
          </a:p>
          <a:p>
            <a:pPr lvl="3"/>
            <a:r>
              <a:rPr lang="hu-HU" altLang="hu-HU" dirty="0"/>
              <a:t>Kliens: Outlook</a:t>
            </a:r>
          </a:p>
          <a:p>
            <a:pPr lvl="3"/>
            <a:r>
              <a:rPr lang="hu-HU" altLang="hu-HU" dirty="0" err="1"/>
              <a:t>Active</a:t>
            </a:r>
            <a:r>
              <a:rPr lang="hu-HU" altLang="hu-HU" dirty="0"/>
              <a:t> </a:t>
            </a:r>
            <a:r>
              <a:rPr lang="hu-HU" altLang="hu-HU" dirty="0" err="1"/>
              <a:t>sync</a:t>
            </a:r>
            <a:r>
              <a:rPr lang="hu-HU" altLang="hu-HU" dirty="0"/>
              <a:t> és MAPI: Mobil</a:t>
            </a:r>
            <a:endParaRPr lang="en-US" altLang="hu-HU"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10"/>
          </p:nvPr>
        </p:nvSpPr>
        <p:spPr bwMode="black">
          <a:xfrm>
            <a:off x="2352000" y="6385644"/>
            <a:ext cx="7488000" cy="324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900" cap="none" spc="0" normalizeH="0" baseline="0" noProof="0">
                <a:ln>
                  <a:noFill/>
                </a:ln>
                <a:solidFill>
                  <a:prstClr val="black"/>
                </a:solidFill>
                <a:effectLst/>
                <a:uLnTx/>
                <a:uFillTx/>
                <a:latin typeface="TeleNeo Office"/>
                <a:ea typeface="+mn-ea"/>
                <a:cs typeface="+mn-cs"/>
              </a:rPr>
              <a:t>public | Barizs Dániel | Operációs rendszerek| 2022. 10. 19, 26</a:t>
            </a:r>
            <a:endParaRPr kumimoji="0" lang="en-US" sz="900" b="0" i="0" u="none" strike="noStrike" kern="900" cap="none" spc="0" normalizeH="0" baseline="0" noProof="0" dirty="0">
              <a:ln>
                <a:noFill/>
              </a:ln>
              <a:solidFill>
                <a:prstClr val="black"/>
              </a:solidFill>
              <a:effectLst/>
              <a:uLnTx/>
              <a:uFillTx/>
              <a:latin typeface="TeleNeo Office"/>
              <a:ea typeface="+mn-ea"/>
              <a:cs typeface="+mn-cs"/>
            </a:endParaRPr>
          </a:p>
        </p:txBody>
      </p:sp>
    </p:spTree>
    <p:extLst>
      <p:ext uri="{BB962C8B-B14F-4D97-AF65-F5344CB8AC3E}">
        <p14:creationId xmlns:p14="http://schemas.microsoft.com/office/powerpoint/2010/main" val="155406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US" dirty="0"/>
              <a:t>AD-ra </a:t>
            </a:r>
            <a:r>
              <a:rPr lang="en-US" dirty="0" err="1"/>
              <a:t>épülő</a:t>
            </a:r>
            <a:r>
              <a:rPr lang="en-US" dirty="0"/>
              <a:t> </a:t>
            </a:r>
            <a:r>
              <a:rPr lang="en-US" dirty="0" err="1"/>
              <a:t>szolgáltatások</a:t>
            </a:r>
            <a:endParaRPr lang="en-US" dirty="0"/>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p:txBody>
          <a:bodyPr/>
          <a:lstStyle/>
          <a:p>
            <a:pPr lvl="2"/>
            <a:r>
              <a:rPr lang="hu-HU" dirty="0"/>
              <a:t>DAG </a:t>
            </a:r>
            <a:r>
              <a:rPr lang="hu-HU" dirty="0" err="1">
                <a:hlinkClick r:id="rId2"/>
              </a:rPr>
              <a:t>Database</a:t>
            </a:r>
            <a:r>
              <a:rPr lang="hu-HU" dirty="0">
                <a:hlinkClick r:id="rId2"/>
              </a:rPr>
              <a:t> </a:t>
            </a:r>
            <a:r>
              <a:rPr lang="hu-HU" dirty="0" err="1">
                <a:hlinkClick r:id="rId2"/>
              </a:rPr>
              <a:t>Availability</a:t>
            </a:r>
            <a:r>
              <a:rPr lang="hu-HU" dirty="0">
                <a:hlinkClick r:id="rId2"/>
              </a:rPr>
              <a:t> Group</a:t>
            </a:r>
            <a:endParaRPr lang="hu-HU" dirty="0"/>
          </a:p>
          <a:p>
            <a:pPr marL="3175" lvl="2" indent="0">
              <a:buNone/>
            </a:pPr>
            <a:r>
              <a:rPr lang="hu-HU" dirty="0"/>
              <a:t>Az Exchange szerver nem biztonsági mentést (backup) használ, hanem egy vagy több adatközponton tárolt adatbázis-másolatokat (</a:t>
            </a:r>
            <a:r>
              <a:rPr lang="hu-HU" dirty="0" err="1"/>
              <a:t>node</a:t>
            </a:r>
            <a:r>
              <a:rPr lang="hu-HU" dirty="0"/>
              <a:t>-ot), melyek közül az egyik lehet időben eltolt (</a:t>
            </a:r>
            <a:r>
              <a:rPr lang="hu-HU" dirty="0" err="1"/>
              <a:t>lagged</a:t>
            </a:r>
            <a:r>
              <a:rPr lang="hu-HU" dirty="0"/>
              <a:t> </a:t>
            </a:r>
            <a:r>
              <a:rPr lang="hu-HU" dirty="0" err="1"/>
              <a:t>copy</a:t>
            </a:r>
            <a:r>
              <a:rPr lang="hu-HU" dirty="0"/>
              <a:t>). Ha valami rendszerszintű "katasztrófa" üt be, ez utóbbi szolgálhat stabil visszaállítási pontként.</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10"/>
          </p:nvPr>
        </p:nvSpPr>
        <p:spPr bwMode="black">
          <a:xfrm>
            <a:off x="2352000" y="6385644"/>
            <a:ext cx="7488000" cy="324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900" cap="none" spc="0" normalizeH="0" baseline="0" noProof="0">
                <a:ln>
                  <a:noFill/>
                </a:ln>
                <a:solidFill>
                  <a:prstClr val="black"/>
                </a:solidFill>
                <a:effectLst/>
                <a:uLnTx/>
                <a:uFillTx/>
                <a:latin typeface="TeleNeo Office"/>
                <a:ea typeface="+mn-ea"/>
                <a:cs typeface="+mn-cs"/>
              </a:rPr>
              <a:t>public | Barizs Dániel | Operációs rendszerek| 2022. 10. 19, 26</a:t>
            </a:r>
            <a:endParaRPr kumimoji="0" lang="en-US" sz="900" b="0" i="0" u="none" strike="noStrike" kern="900" cap="none" spc="0" normalizeH="0" baseline="0" noProof="0" dirty="0">
              <a:ln>
                <a:noFill/>
              </a:ln>
              <a:solidFill>
                <a:prstClr val="black"/>
              </a:solidFill>
              <a:effectLst/>
              <a:uLnTx/>
              <a:uFillTx/>
              <a:latin typeface="TeleNeo Office"/>
              <a:ea typeface="+mn-ea"/>
              <a:cs typeface="+mn-cs"/>
            </a:endParaRPr>
          </a:p>
        </p:txBody>
      </p:sp>
    </p:spTree>
    <p:extLst>
      <p:ext uri="{BB962C8B-B14F-4D97-AF65-F5344CB8AC3E}">
        <p14:creationId xmlns:p14="http://schemas.microsoft.com/office/powerpoint/2010/main" val="19496895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Élőláb helye 4"/>
          <p:cNvSpPr>
            <a:spLocks noGrp="1"/>
          </p:cNvSpPr>
          <p:nvPr>
            <p:ph type="ftr" sz="quarter" idx="11"/>
          </p:nvPr>
        </p:nvSpPr>
        <p:spPr/>
        <p:txBody>
          <a:bodyPr/>
          <a:lstStyle/>
          <a:p>
            <a:r>
              <a:rPr lang="en-US" altLang="hu-HU">
                <a:solidFill>
                  <a:srgbClr val="000000"/>
                </a:solidFill>
              </a:rPr>
              <a:t>public | Barizs Dániel | Operációs rendszerek| 2022. 10. 19, 26</a:t>
            </a:r>
          </a:p>
        </p:txBody>
      </p:sp>
      <p:sp>
        <p:nvSpPr>
          <p:cNvPr id="7" name="Dia számának helye 5"/>
          <p:cNvSpPr>
            <a:spLocks noGrp="1"/>
          </p:cNvSpPr>
          <p:nvPr>
            <p:ph type="sldNum" sz="quarter" idx="12"/>
          </p:nvPr>
        </p:nvSpPr>
        <p:spPr/>
        <p:txBody>
          <a:bodyPr/>
          <a:lstStyle/>
          <a:p>
            <a:fld id="{663ACE6E-41AA-4E48-803A-99E32DDA5A33}" type="slidenum">
              <a:rPr lang="en-US" altLang="hu-HU">
                <a:solidFill>
                  <a:srgbClr val="000000"/>
                </a:solidFill>
              </a:rPr>
              <a:pPr/>
              <a:t>69</a:t>
            </a:fld>
            <a:endParaRPr lang="en-US" altLang="hu-HU">
              <a:solidFill>
                <a:srgbClr val="000000"/>
              </a:solidFill>
            </a:endParaRPr>
          </a:p>
        </p:txBody>
      </p:sp>
      <p:graphicFrame>
        <p:nvGraphicFramePr>
          <p:cNvPr id="65550" name="Object 1038"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8292" name="think-cell Slide" r:id="rId5" imgW="286" imgH="286" progId="TCLayout.ActiveDocument.1">
                  <p:embed/>
                </p:oleObj>
              </mc:Choice>
              <mc:Fallback>
                <p:oleObj name="think-cell Slide" r:id="rId5" imgW="286" imgH="286" progId="TCLayout.ActiveDocument.1">
                  <p:embed/>
                  <p:pic>
                    <p:nvPicPr>
                      <p:cNvPr id="65550" name="Object 1038"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9" y="1589"/>
                        <a:ext cx="1587"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2" name="Rectangle 1040"/>
          <p:cNvSpPr>
            <a:spLocks noGrp="1"/>
          </p:cNvSpPr>
          <p:nvPr>
            <p:ph type="body" idx="1"/>
          </p:nvPr>
        </p:nvSpPr>
        <p:spPr>
          <a:xfrm>
            <a:off x="623999" y="1484784"/>
            <a:ext cx="11148901" cy="4573116"/>
          </a:xfrm>
        </p:spPr>
        <p:txBody>
          <a:bodyPr/>
          <a:lstStyle/>
          <a:p>
            <a:pPr lvl="2"/>
            <a:r>
              <a:rPr lang="hu-HU" dirty="0"/>
              <a:t>Adatbázis hiba megtörténik (</a:t>
            </a:r>
            <a:r>
              <a:rPr lang="en-US" dirty="0"/>
              <a:t>Database failure occurs</a:t>
            </a:r>
            <a:r>
              <a:rPr lang="hu-HU" dirty="0"/>
              <a:t>)</a:t>
            </a:r>
            <a:endParaRPr lang="en-US" dirty="0"/>
          </a:p>
          <a:p>
            <a:pPr lvl="2"/>
            <a:r>
              <a:rPr lang="hu-HU" dirty="0"/>
              <a:t>A hibás eszköz jelez (</a:t>
            </a:r>
            <a:r>
              <a:rPr lang="en-US" dirty="0"/>
              <a:t>Failure item is raised</a:t>
            </a:r>
            <a:r>
              <a:rPr lang="hu-HU" dirty="0"/>
              <a:t>)</a:t>
            </a:r>
            <a:endParaRPr lang="en-US" dirty="0"/>
          </a:p>
          <a:p>
            <a:pPr lvl="2"/>
            <a:r>
              <a:rPr lang="hu-HU" dirty="0" err="1"/>
              <a:t>Active</a:t>
            </a:r>
            <a:r>
              <a:rPr lang="hu-HU" dirty="0"/>
              <a:t> Manager átmozgatja az aktív adatbázist (</a:t>
            </a:r>
            <a:r>
              <a:rPr lang="en-US" dirty="0"/>
              <a:t>Active Manager moves active database</a:t>
            </a:r>
            <a:r>
              <a:rPr lang="hu-HU" dirty="0"/>
              <a:t>)</a:t>
            </a:r>
            <a:endParaRPr lang="en-US" dirty="0"/>
          </a:p>
          <a:p>
            <a:pPr lvl="2"/>
            <a:r>
              <a:rPr lang="hu-HU" dirty="0"/>
              <a:t>Adatbázis másolat visszaállítódik (</a:t>
            </a:r>
            <a:r>
              <a:rPr lang="en-US" dirty="0"/>
              <a:t>Database copy is restored</a:t>
            </a:r>
            <a:r>
              <a:rPr lang="hu-HU" dirty="0"/>
              <a:t>)</a:t>
            </a:r>
            <a:endParaRPr lang="en-US" dirty="0"/>
          </a:p>
          <a:p>
            <a:pPr lvl="2"/>
            <a:r>
              <a:rPr lang="hu-HU" dirty="0"/>
              <a:t>Ugyanez a mechanizmus a </a:t>
            </a:r>
            <a:r>
              <a:rPr lang="hu-HU" dirty="0" err="1"/>
              <a:t>datacenterben</a:t>
            </a:r>
            <a:r>
              <a:rPr lang="hu-HU" dirty="0"/>
              <a:t> is (</a:t>
            </a:r>
            <a:r>
              <a:rPr lang="en-US" dirty="0"/>
              <a:t>Similar flow within and across datacenters</a:t>
            </a:r>
            <a:r>
              <a:rPr lang="hu-HU" dirty="0"/>
              <a:t>)</a:t>
            </a:r>
            <a:endParaRPr lang="en-US" dirty="0"/>
          </a:p>
          <a:p>
            <a:pPr marL="3175" lvl="2" indent="0">
              <a:buNone/>
            </a:pPr>
            <a:endParaRPr lang="en-US" altLang="hu-HU" dirty="0"/>
          </a:p>
        </p:txBody>
      </p:sp>
      <p:sp>
        <p:nvSpPr>
          <p:cNvPr id="79" name="Rounded Rectangle 110"/>
          <p:cNvSpPr/>
          <p:nvPr/>
        </p:nvSpPr>
        <p:spPr>
          <a:xfrm>
            <a:off x="2590800" y="3725550"/>
            <a:ext cx="6705600" cy="1066801"/>
          </a:xfrm>
          <a:prstGeom prst="roundRect">
            <a:avLst/>
          </a:prstGeom>
          <a:solidFill>
            <a:schemeClr val="tx2">
              <a:alpha val="20000"/>
            </a:schemeClr>
          </a:solidFill>
          <a:ln w="28575">
            <a:no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Can 111"/>
          <p:cNvSpPr/>
          <p:nvPr/>
        </p:nvSpPr>
        <p:spPr>
          <a:xfrm>
            <a:off x="3040993" y="4945958"/>
            <a:ext cx="682175" cy="1280160"/>
          </a:xfrm>
          <a:prstGeom prst="can">
            <a:avLst/>
          </a:prstGeom>
          <a:ln w="38100" cmpd="sng">
            <a:solidFill>
              <a:srgbClr val="385D8A"/>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81" name="Straight Connector 112"/>
          <p:cNvCxnSpPr/>
          <p:nvPr/>
        </p:nvCxnSpPr>
        <p:spPr>
          <a:xfrm>
            <a:off x="3037367" y="5723426"/>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cxnSp>
        <p:nvCxnSpPr>
          <p:cNvPr id="82" name="Straight Connector 113"/>
          <p:cNvCxnSpPr/>
          <p:nvPr/>
        </p:nvCxnSpPr>
        <p:spPr>
          <a:xfrm>
            <a:off x="3044377" y="5981037"/>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83" name="TextBox 114"/>
          <p:cNvSpPr txBox="1"/>
          <p:nvPr/>
        </p:nvSpPr>
        <p:spPr>
          <a:xfrm>
            <a:off x="3135138" y="5468694"/>
            <a:ext cx="522462" cy="276999"/>
          </a:xfrm>
          <a:prstGeom prst="rect">
            <a:avLst/>
          </a:prstGeom>
          <a:noFill/>
        </p:spPr>
        <p:txBody>
          <a:bodyPr wrap="square" rtlCol="0">
            <a:spAutoFit/>
          </a:bodyPr>
          <a:lstStyle/>
          <a:p>
            <a:r>
              <a:rPr lang="en-US" sz="1200" b="1" dirty="0">
                <a:solidFill>
                  <a:srgbClr val="385D8A"/>
                </a:solidFill>
              </a:rPr>
              <a:t>DB2</a:t>
            </a:r>
          </a:p>
        </p:txBody>
      </p:sp>
      <p:sp>
        <p:nvSpPr>
          <p:cNvPr id="84" name="TextBox 115"/>
          <p:cNvSpPr txBox="1"/>
          <p:nvPr/>
        </p:nvSpPr>
        <p:spPr>
          <a:xfrm>
            <a:off x="3134833" y="5736777"/>
            <a:ext cx="536376" cy="276999"/>
          </a:xfrm>
          <a:prstGeom prst="rect">
            <a:avLst/>
          </a:prstGeom>
          <a:noFill/>
        </p:spPr>
        <p:txBody>
          <a:bodyPr wrap="square" rtlCol="0">
            <a:spAutoFit/>
          </a:bodyPr>
          <a:lstStyle/>
          <a:p>
            <a:r>
              <a:rPr lang="en-US" sz="1200" b="1" dirty="0">
                <a:solidFill>
                  <a:srgbClr val="385D8A"/>
                </a:solidFill>
              </a:rPr>
              <a:t>DB3</a:t>
            </a:r>
          </a:p>
        </p:txBody>
      </p:sp>
      <p:grpSp>
        <p:nvGrpSpPr>
          <p:cNvPr id="85" name="Group 164"/>
          <p:cNvGrpSpPr/>
          <p:nvPr/>
        </p:nvGrpSpPr>
        <p:grpSpPr>
          <a:xfrm>
            <a:off x="5672468" y="4955383"/>
            <a:ext cx="685800" cy="1280160"/>
            <a:chOff x="892596" y="5068174"/>
            <a:chExt cx="685800" cy="1280160"/>
          </a:xfrm>
        </p:grpSpPr>
        <p:sp>
          <p:nvSpPr>
            <p:cNvPr id="86" name="Can 117"/>
            <p:cNvSpPr/>
            <p:nvPr/>
          </p:nvSpPr>
          <p:spPr>
            <a:xfrm>
              <a:off x="896221" y="5068174"/>
              <a:ext cx="682175" cy="1280160"/>
            </a:xfrm>
            <a:prstGeom prst="can">
              <a:avLst/>
            </a:prstGeom>
            <a:ln w="38100" cmpd="sng">
              <a:solidFill>
                <a:srgbClr val="385D8A"/>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87" name="Straight Connector 118"/>
            <p:cNvCxnSpPr/>
            <p:nvPr/>
          </p:nvCxnSpPr>
          <p:spPr>
            <a:xfrm>
              <a:off x="894000" y="5577397"/>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cxnSp>
          <p:nvCxnSpPr>
            <p:cNvPr id="88" name="Straight Connector 119"/>
            <p:cNvCxnSpPr/>
            <p:nvPr/>
          </p:nvCxnSpPr>
          <p:spPr>
            <a:xfrm>
              <a:off x="892596" y="5845642"/>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cxnSp>
          <p:nvCxnSpPr>
            <p:cNvPr id="89" name="Straight Connector 120"/>
            <p:cNvCxnSpPr/>
            <p:nvPr/>
          </p:nvCxnSpPr>
          <p:spPr>
            <a:xfrm>
              <a:off x="899606" y="6103253"/>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sp>
          <p:nvSpPr>
            <p:cNvPr id="90" name="TextBox 121"/>
            <p:cNvSpPr txBox="1"/>
            <p:nvPr/>
          </p:nvSpPr>
          <p:spPr>
            <a:xfrm>
              <a:off x="1006294" y="5325648"/>
              <a:ext cx="538433" cy="276999"/>
            </a:xfrm>
            <a:prstGeom prst="rect">
              <a:avLst/>
            </a:prstGeom>
            <a:noFill/>
            <a:ln w="38100" cmpd="sng">
              <a:noFill/>
            </a:ln>
          </p:spPr>
          <p:txBody>
            <a:bodyPr wrap="square" rtlCol="0">
              <a:spAutoFit/>
            </a:bodyPr>
            <a:lstStyle/>
            <a:p>
              <a:r>
                <a:rPr lang="en-US" sz="1200" b="1" dirty="0">
                  <a:solidFill>
                    <a:srgbClr val="385D8A"/>
                  </a:solidFill>
                  <a:cs typeface="Arial" pitchFamily="34" charset="0"/>
                </a:rPr>
                <a:t>DB2</a:t>
              </a:r>
            </a:p>
          </p:txBody>
        </p:sp>
        <p:sp>
          <p:nvSpPr>
            <p:cNvPr id="91" name="TextBox 122"/>
            <p:cNvSpPr txBox="1"/>
            <p:nvPr/>
          </p:nvSpPr>
          <p:spPr>
            <a:xfrm>
              <a:off x="990366" y="5590910"/>
              <a:ext cx="554361" cy="276999"/>
            </a:xfrm>
            <a:prstGeom prst="rect">
              <a:avLst/>
            </a:prstGeom>
            <a:noFill/>
            <a:ln w="38100" cmpd="sng">
              <a:noFill/>
            </a:ln>
          </p:spPr>
          <p:txBody>
            <a:bodyPr wrap="square" rtlCol="0">
              <a:spAutoFit/>
            </a:bodyPr>
            <a:lstStyle/>
            <a:p>
              <a:r>
                <a:rPr lang="en-US" sz="1200" b="1" dirty="0">
                  <a:solidFill>
                    <a:srgbClr val="385D8A"/>
                  </a:solidFill>
                </a:rPr>
                <a:t>DB3</a:t>
              </a:r>
            </a:p>
          </p:txBody>
        </p:sp>
        <p:cxnSp>
          <p:nvCxnSpPr>
            <p:cNvPr id="92" name="Straight Connector 123"/>
            <p:cNvCxnSpPr/>
            <p:nvPr/>
          </p:nvCxnSpPr>
          <p:spPr>
            <a:xfrm>
              <a:off x="901994" y="5334000"/>
              <a:ext cx="66637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sp>
          <p:nvSpPr>
            <p:cNvPr id="93" name="TextBox 124"/>
            <p:cNvSpPr txBox="1"/>
            <p:nvPr/>
          </p:nvSpPr>
          <p:spPr>
            <a:xfrm>
              <a:off x="990062" y="5870867"/>
              <a:ext cx="536376" cy="276999"/>
            </a:xfrm>
            <a:prstGeom prst="rect">
              <a:avLst/>
            </a:prstGeom>
            <a:noFill/>
            <a:ln w="38100" cmpd="sng">
              <a:noFill/>
            </a:ln>
          </p:spPr>
          <p:txBody>
            <a:bodyPr wrap="square" rtlCol="0">
              <a:spAutoFit/>
            </a:bodyPr>
            <a:lstStyle/>
            <a:p>
              <a:r>
                <a:rPr lang="en-US" sz="1200" b="1" dirty="0">
                  <a:solidFill>
                    <a:srgbClr val="385D8A"/>
                  </a:solidFill>
                </a:rPr>
                <a:t>DB4</a:t>
              </a:r>
            </a:p>
          </p:txBody>
        </p:sp>
      </p:grpSp>
      <p:sp>
        <p:nvSpPr>
          <p:cNvPr id="94" name="Can 125"/>
          <p:cNvSpPr/>
          <p:nvPr/>
        </p:nvSpPr>
        <p:spPr>
          <a:xfrm>
            <a:off x="4357659" y="4944750"/>
            <a:ext cx="682175" cy="1280160"/>
          </a:xfrm>
          <a:prstGeom prst="can">
            <a:avLst/>
          </a:prstGeom>
          <a:ln w="38100" cmpd="sng">
            <a:solidFill>
              <a:srgbClr val="385D8A"/>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126"/>
          <p:cNvCxnSpPr/>
          <p:nvPr/>
        </p:nvCxnSpPr>
        <p:spPr>
          <a:xfrm>
            <a:off x="4355437" y="5453973"/>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cxnSp>
        <p:nvCxnSpPr>
          <p:cNvPr id="96" name="Straight Connector 127"/>
          <p:cNvCxnSpPr/>
          <p:nvPr/>
        </p:nvCxnSpPr>
        <p:spPr>
          <a:xfrm>
            <a:off x="4354033" y="5722218"/>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cxnSp>
        <p:nvCxnSpPr>
          <p:cNvPr id="97" name="Straight Connector 128"/>
          <p:cNvCxnSpPr/>
          <p:nvPr/>
        </p:nvCxnSpPr>
        <p:spPr>
          <a:xfrm>
            <a:off x="4361043" y="5979829"/>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98" name="TextBox 129"/>
          <p:cNvSpPr txBox="1"/>
          <p:nvPr/>
        </p:nvSpPr>
        <p:spPr>
          <a:xfrm>
            <a:off x="4467732" y="5202224"/>
            <a:ext cx="561468" cy="276999"/>
          </a:xfrm>
          <a:prstGeom prst="rect">
            <a:avLst/>
          </a:prstGeom>
          <a:noFill/>
        </p:spPr>
        <p:txBody>
          <a:bodyPr wrap="square" rtlCol="0">
            <a:spAutoFit/>
          </a:bodyPr>
          <a:lstStyle/>
          <a:p>
            <a:r>
              <a:rPr lang="en-US" sz="1200" b="1" dirty="0">
                <a:solidFill>
                  <a:srgbClr val="385D8A"/>
                </a:solidFill>
              </a:rPr>
              <a:t>DB4</a:t>
            </a:r>
          </a:p>
        </p:txBody>
      </p:sp>
      <p:sp>
        <p:nvSpPr>
          <p:cNvPr id="99" name="TextBox 130"/>
          <p:cNvSpPr txBox="1"/>
          <p:nvPr/>
        </p:nvSpPr>
        <p:spPr>
          <a:xfrm>
            <a:off x="4451804" y="5467486"/>
            <a:ext cx="577396" cy="276999"/>
          </a:xfrm>
          <a:prstGeom prst="rect">
            <a:avLst/>
          </a:prstGeom>
          <a:noFill/>
        </p:spPr>
        <p:txBody>
          <a:bodyPr wrap="square" rtlCol="0">
            <a:spAutoFit/>
          </a:bodyPr>
          <a:lstStyle/>
          <a:p>
            <a:r>
              <a:rPr lang="en-US" sz="1200" b="1" dirty="0">
                <a:solidFill>
                  <a:srgbClr val="385D8A"/>
                </a:solidFill>
              </a:rPr>
              <a:t>DB5</a:t>
            </a:r>
          </a:p>
        </p:txBody>
      </p:sp>
      <p:cxnSp>
        <p:nvCxnSpPr>
          <p:cNvPr id="100" name="Straight Connector 131"/>
          <p:cNvCxnSpPr/>
          <p:nvPr/>
        </p:nvCxnSpPr>
        <p:spPr>
          <a:xfrm>
            <a:off x="4363431" y="5210576"/>
            <a:ext cx="66637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101" name="Rectangle 132"/>
          <p:cNvSpPr/>
          <p:nvPr/>
        </p:nvSpPr>
        <p:spPr>
          <a:xfrm>
            <a:off x="2873797" y="3993125"/>
            <a:ext cx="1007253" cy="575188"/>
          </a:xfrm>
          <a:prstGeom prst="rect">
            <a:avLst/>
          </a:prstGeom>
          <a:solidFill>
            <a:schemeClr val="bg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tx1"/>
                </a:solidFill>
                <a:latin typeface="Segoe" pitchFamily="34" charset="0"/>
              </a:rPr>
              <a:t>Mailbox Server 1</a:t>
            </a:r>
          </a:p>
        </p:txBody>
      </p:sp>
      <p:sp>
        <p:nvSpPr>
          <p:cNvPr id="102" name="Rectangle 133"/>
          <p:cNvSpPr/>
          <p:nvPr/>
        </p:nvSpPr>
        <p:spPr>
          <a:xfrm>
            <a:off x="4191000" y="3993125"/>
            <a:ext cx="1005840" cy="575188"/>
          </a:xfrm>
          <a:prstGeom prst="rect">
            <a:avLst/>
          </a:prstGeom>
          <a:solidFill>
            <a:schemeClr val="bg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tx1"/>
                </a:solidFill>
                <a:latin typeface="Segoe" pitchFamily="34" charset="0"/>
              </a:rPr>
              <a:t>Mailbox Server 2</a:t>
            </a:r>
          </a:p>
        </p:txBody>
      </p:sp>
      <p:sp>
        <p:nvSpPr>
          <p:cNvPr id="103" name="Rectangle 134"/>
          <p:cNvSpPr/>
          <p:nvPr/>
        </p:nvSpPr>
        <p:spPr>
          <a:xfrm>
            <a:off x="5507666" y="3993125"/>
            <a:ext cx="1005840" cy="575188"/>
          </a:xfrm>
          <a:prstGeom prst="rect">
            <a:avLst/>
          </a:prstGeom>
          <a:solidFill>
            <a:schemeClr val="bg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tx1"/>
                </a:solidFill>
                <a:latin typeface="Segoe" pitchFamily="34" charset="0"/>
              </a:rPr>
              <a:t>Mailbox Server 3</a:t>
            </a:r>
          </a:p>
        </p:txBody>
      </p:sp>
      <p:cxnSp>
        <p:nvCxnSpPr>
          <p:cNvPr id="104" name="Straight Arrow Connector 135"/>
          <p:cNvCxnSpPr>
            <a:stCxn id="101" idx="2"/>
            <a:endCxn id="80" idx="1"/>
          </p:cNvCxnSpPr>
          <p:nvPr/>
        </p:nvCxnSpPr>
        <p:spPr>
          <a:xfrm rot="16200000" flipH="1">
            <a:off x="3190930" y="4754807"/>
            <a:ext cx="377645" cy="465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36"/>
          <p:cNvCxnSpPr>
            <a:stCxn id="102" idx="2"/>
            <a:endCxn id="94" idx="1"/>
          </p:cNvCxnSpPr>
          <p:nvPr/>
        </p:nvCxnSpPr>
        <p:spPr>
          <a:xfrm rot="16200000" flipH="1">
            <a:off x="4508116" y="4754118"/>
            <a:ext cx="376437" cy="4826"/>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37"/>
          <p:cNvCxnSpPr>
            <a:stCxn id="103" idx="2"/>
          </p:cNvCxnSpPr>
          <p:nvPr/>
        </p:nvCxnSpPr>
        <p:spPr>
          <a:xfrm rot="16200000" flipH="1">
            <a:off x="5820348" y="4758551"/>
            <a:ext cx="387070" cy="6595"/>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Rectangle 138"/>
          <p:cNvSpPr/>
          <p:nvPr/>
        </p:nvSpPr>
        <p:spPr>
          <a:xfrm>
            <a:off x="6830870" y="3993125"/>
            <a:ext cx="1005840" cy="575188"/>
          </a:xfrm>
          <a:prstGeom prst="rect">
            <a:avLst/>
          </a:prstGeom>
          <a:solidFill>
            <a:schemeClr val="bg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tx1"/>
                </a:solidFill>
                <a:latin typeface="Segoe" pitchFamily="34" charset="0"/>
              </a:rPr>
              <a:t>Mailbox Server 4</a:t>
            </a:r>
          </a:p>
        </p:txBody>
      </p:sp>
      <p:sp>
        <p:nvSpPr>
          <p:cNvPr id="108" name="Rectangle 139"/>
          <p:cNvSpPr/>
          <p:nvPr/>
        </p:nvSpPr>
        <p:spPr>
          <a:xfrm>
            <a:off x="8151793" y="3993125"/>
            <a:ext cx="1005840" cy="575188"/>
          </a:xfrm>
          <a:prstGeom prst="rect">
            <a:avLst/>
          </a:prstGeom>
          <a:solidFill>
            <a:schemeClr val="bg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tx1"/>
                </a:solidFill>
                <a:latin typeface="Segoe" pitchFamily="34" charset="0"/>
              </a:rPr>
              <a:t>Mailbox Server 5</a:t>
            </a:r>
          </a:p>
        </p:txBody>
      </p:sp>
      <p:sp>
        <p:nvSpPr>
          <p:cNvPr id="109" name="Can 140"/>
          <p:cNvSpPr/>
          <p:nvPr/>
        </p:nvSpPr>
        <p:spPr>
          <a:xfrm>
            <a:off x="6992760" y="4955383"/>
            <a:ext cx="682175" cy="1280160"/>
          </a:xfrm>
          <a:prstGeom prst="can">
            <a:avLst/>
          </a:prstGeom>
          <a:ln w="38100" cmpd="sng">
            <a:solidFill>
              <a:srgbClr val="385D8A"/>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110" name="Straight Connector 141"/>
          <p:cNvCxnSpPr/>
          <p:nvPr/>
        </p:nvCxnSpPr>
        <p:spPr>
          <a:xfrm>
            <a:off x="6990538" y="5464606"/>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cxnSp>
        <p:nvCxnSpPr>
          <p:cNvPr id="111" name="Straight Connector 142"/>
          <p:cNvCxnSpPr/>
          <p:nvPr/>
        </p:nvCxnSpPr>
        <p:spPr>
          <a:xfrm>
            <a:off x="6989134" y="5732851"/>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cxnSp>
        <p:nvCxnSpPr>
          <p:cNvPr id="112" name="Straight Connector 143"/>
          <p:cNvCxnSpPr/>
          <p:nvPr/>
        </p:nvCxnSpPr>
        <p:spPr>
          <a:xfrm>
            <a:off x="6996144" y="5990462"/>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113" name="TextBox 144"/>
          <p:cNvSpPr txBox="1"/>
          <p:nvPr/>
        </p:nvSpPr>
        <p:spPr>
          <a:xfrm>
            <a:off x="7102833" y="5212857"/>
            <a:ext cx="593367" cy="276999"/>
          </a:xfrm>
          <a:prstGeom prst="rect">
            <a:avLst/>
          </a:prstGeom>
          <a:noFill/>
        </p:spPr>
        <p:txBody>
          <a:bodyPr wrap="square" rtlCol="0">
            <a:spAutoFit/>
          </a:bodyPr>
          <a:lstStyle/>
          <a:p>
            <a:r>
              <a:rPr lang="en-US" sz="1200" b="1" dirty="0">
                <a:solidFill>
                  <a:srgbClr val="385D8A"/>
                </a:solidFill>
                <a:cs typeface="Arial" pitchFamily="34" charset="0"/>
              </a:rPr>
              <a:t>DB5</a:t>
            </a:r>
          </a:p>
        </p:txBody>
      </p:sp>
      <p:cxnSp>
        <p:nvCxnSpPr>
          <p:cNvPr id="114" name="Straight Connector 145"/>
          <p:cNvCxnSpPr/>
          <p:nvPr/>
        </p:nvCxnSpPr>
        <p:spPr>
          <a:xfrm>
            <a:off x="6998532" y="5221209"/>
            <a:ext cx="66637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115" name="TextBox 146"/>
          <p:cNvSpPr txBox="1"/>
          <p:nvPr/>
        </p:nvSpPr>
        <p:spPr>
          <a:xfrm>
            <a:off x="7086600" y="5758077"/>
            <a:ext cx="536376" cy="276999"/>
          </a:xfrm>
          <a:prstGeom prst="rect">
            <a:avLst/>
          </a:prstGeom>
          <a:noFill/>
        </p:spPr>
        <p:txBody>
          <a:bodyPr wrap="square" rtlCol="0">
            <a:spAutoFit/>
          </a:bodyPr>
          <a:lstStyle/>
          <a:p>
            <a:r>
              <a:rPr lang="en-US" sz="1200" b="1" dirty="0">
                <a:solidFill>
                  <a:srgbClr val="385D8A"/>
                </a:solidFill>
                <a:cs typeface="Arial" pitchFamily="34" charset="0"/>
              </a:rPr>
              <a:t>DB2</a:t>
            </a:r>
          </a:p>
        </p:txBody>
      </p:sp>
      <p:grpSp>
        <p:nvGrpSpPr>
          <p:cNvPr id="116" name="Group 184"/>
          <p:cNvGrpSpPr/>
          <p:nvPr/>
        </p:nvGrpSpPr>
        <p:grpSpPr>
          <a:xfrm>
            <a:off x="8305800" y="4957152"/>
            <a:ext cx="685800" cy="1280160"/>
            <a:chOff x="892596" y="5068174"/>
            <a:chExt cx="685800" cy="1280160"/>
          </a:xfrm>
        </p:grpSpPr>
        <p:sp>
          <p:nvSpPr>
            <p:cNvPr id="117" name="Can 148"/>
            <p:cNvSpPr/>
            <p:nvPr/>
          </p:nvSpPr>
          <p:spPr>
            <a:xfrm>
              <a:off x="896221" y="5068174"/>
              <a:ext cx="682175" cy="1280160"/>
            </a:xfrm>
            <a:prstGeom prst="can">
              <a:avLst/>
            </a:prstGeom>
            <a:ln w="38100" cmpd="sng">
              <a:solidFill>
                <a:srgbClr val="385D8A"/>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118" name="Straight Connector 149"/>
            <p:cNvCxnSpPr/>
            <p:nvPr/>
          </p:nvCxnSpPr>
          <p:spPr>
            <a:xfrm>
              <a:off x="894000" y="5577397"/>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cxnSp>
          <p:nvCxnSpPr>
            <p:cNvPr id="119" name="Straight Connector 150"/>
            <p:cNvCxnSpPr/>
            <p:nvPr/>
          </p:nvCxnSpPr>
          <p:spPr>
            <a:xfrm>
              <a:off x="892596" y="5845642"/>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cxnSp>
          <p:nvCxnSpPr>
            <p:cNvPr id="120" name="Straight Connector 151"/>
            <p:cNvCxnSpPr/>
            <p:nvPr/>
          </p:nvCxnSpPr>
          <p:spPr>
            <a:xfrm>
              <a:off x="899606" y="6103253"/>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sp>
          <p:nvSpPr>
            <p:cNvPr id="121" name="TextBox 152"/>
            <p:cNvSpPr txBox="1"/>
            <p:nvPr/>
          </p:nvSpPr>
          <p:spPr>
            <a:xfrm>
              <a:off x="1006294" y="5325647"/>
              <a:ext cx="495901" cy="276999"/>
            </a:xfrm>
            <a:prstGeom prst="rect">
              <a:avLst/>
            </a:prstGeom>
            <a:noFill/>
            <a:ln w="38100" cmpd="sng">
              <a:noFill/>
            </a:ln>
          </p:spPr>
          <p:txBody>
            <a:bodyPr wrap="square" rtlCol="0">
              <a:spAutoFit/>
            </a:bodyPr>
            <a:lstStyle/>
            <a:p>
              <a:r>
                <a:rPr lang="en-US" sz="1200" b="1" dirty="0">
                  <a:solidFill>
                    <a:srgbClr val="385D8A"/>
                  </a:solidFill>
                </a:rPr>
                <a:t>DB3</a:t>
              </a:r>
            </a:p>
          </p:txBody>
        </p:sp>
        <p:sp>
          <p:nvSpPr>
            <p:cNvPr id="122" name="TextBox 153"/>
            <p:cNvSpPr txBox="1"/>
            <p:nvPr/>
          </p:nvSpPr>
          <p:spPr>
            <a:xfrm>
              <a:off x="990366" y="5590909"/>
              <a:ext cx="511829" cy="276999"/>
            </a:xfrm>
            <a:prstGeom prst="rect">
              <a:avLst/>
            </a:prstGeom>
            <a:noFill/>
            <a:ln w="38100" cmpd="sng">
              <a:noFill/>
            </a:ln>
          </p:spPr>
          <p:txBody>
            <a:bodyPr wrap="square" rtlCol="0">
              <a:spAutoFit/>
            </a:bodyPr>
            <a:lstStyle/>
            <a:p>
              <a:r>
                <a:rPr lang="en-US" sz="1200" b="1" dirty="0">
                  <a:solidFill>
                    <a:srgbClr val="385D8A"/>
                  </a:solidFill>
                </a:rPr>
                <a:t>DB4</a:t>
              </a:r>
            </a:p>
          </p:txBody>
        </p:sp>
        <p:cxnSp>
          <p:nvCxnSpPr>
            <p:cNvPr id="123" name="Straight Connector 154"/>
            <p:cNvCxnSpPr/>
            <p:nvPr/>
          </p:nvCxnSpPr>
          <p:spPr>
            <a:xfrm>
              <a:off x="901994" y="5334000"/>
              <a:ext cx="66637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sp>
          <p:nvSpPr>
            <p:cNvPr id="124" name="TextBox 155"/>
            <p:cNvSpPr txBox="1"/>
            <p:nvPr/>
          </p:nvSpPr>
          <p:spPr>
            <a:xfrm>
              <a:off x="990062" y="5870867"/>
              <a:ext cx="536376" cy="276999"/>
            </a:xfrm>
            <a:prstGeom prst="rect">
              <a:avLst/>
            </a:prstGeom>
            <a:noFill/>
            <a:ln w="38100" cmpd="sng">
              <a:noFill/>
            </a:ln>
          </p:spPr>
          <p:txBody>
            <a:bodyPr wrap="square" rtlCol="0">
              <a:spAutoFit/>
            </a:bodyPr>
            <a:lstStyle/>
            <a:p>
              <a:r>
                <a:rPr lang="en-US" sz="1200" b="1" dirty="0">
                  <a:solidFill>
                    <a:srgbClr val="385D8A"/>
                  </a:solidFill>
                  <a:cs typeface="Arial" pitchFamily="34" charset="0"/>
                </a:rPr>
                <a:t>DB5</a:t>
              </a:r>
            </a:p>
          </p:txBody>
        </p:sp>
      </p:grpSp>
      <p:cxnSp>
        <p:nvCxnSpPr>
          <p:cNvPr id="125" name="Straight Arrow Connector 156"/>
          <p:cNvCxnSpPr>
            <a:stCxn id="107" idx="2"/>
          </p:cNvCxnSpPr>
          <p:nvPr/>
        </p:nvCxnSpPr>
        <p:spPr>
          <a:xfrm rot="16200000" flipH="1">
            <a:off x="7140283" y="4761820"/>
            <a:ext cx="387070" cy="5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57"/>
          <p:cNvCxnSpPr>
            <a:stCxn id="108" idx="2"/>
          </p:cNvCxnSpPr>
          <p:nvPr/>
        </p:nvCxnSpPr>
        <p:spPr>
          <a:xfrm rot="5400000">
            <a:off x="8458195" y="4760632"/>
            <a:ext cx="388839" cy="420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TextBox 158"/>
          <p:cNvSpPr txBox="1"/>
          <p:nvPr/>
        </p:nvSpPr>
        <p:spPr>
          <a:xfrm>
            <a:off x="4451499" y="5747444"/>
            <a:ext cx="536376" cy="276999"/>
          </a:xfrm>
          <a:prstGeom prst="rect">
            <a:avLst/>
          </a:prstGeom>
          <a:noFill/>
        </p:spPr>
        <p:txBody>
          <a:bodyPr wrap="square" rtlCol="0">
            <a:spAutoFit/>
          </a:bodyPr>
          <a:lstStyle/>
          <a:p>
            <a:r>
              <a:rPr lang="en-US" sz="1200" b="1" dirty="0">
                <a:solidFill>
                  <a:srgbClr val="385D8A"/>
                </a:solidFill>
                <a:cs typeface="Arial" pitchFamily="34" charset="0"/>
              </a:rPr>
              <a:t>DB1</a:t>
            </a:r>
          </a:p>
        </p:txBody>
      </p:sp>
      <p:cxnSp>
        <p:nvCxnSpPr>
          <p:cNvPr id="128" name="Straight Connector 159"/>
          <p:cNvCxnSpPr/>
          <p:nvPr/>
        </p:nvCxnSpPr>
        <p:spPr>
          <a:xfrm>
            <a:off x="3038771" y="5455181"/>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129" name="TextBox 160"/>
          <p:cNvSpPr txBox="1"/>
          <p:nvPr/>
        </p:nvSpPr>
        <p:spPr>
          <a:xfrm>
            <a:off x="3151066" y="5203432"/>
            <a:ext cx="582734" cy="274719"/>
          </a:xfrm>
          <a:prstGeom prst="rect">
            <a:avLst/>
          </a:prstGeom>
          <a:noFill/>
        </p:spPr>
        <p:txBody>
          <a:bodyPr wrap="square" rtlCol="0">
            <a:spAutoFit/>
          </a:bodyPr>
          <a:lstStyle/>
          <a:p>
            <a:r>
              <a:rPr lang="en-US" sz="1200" b="1" dirty="0">
                <a:solidFill>
                  <a:srgbClr val="385D8A"/>
                </a:solidFill>
                <a:cs typeface="Arial" pitchFamily="34" charset="0"/>
              </a:rPr>
              <a:t>DB1</a:t>
            </a:r>
          </a:p>
        </p:txBody>
      </p:sp>
      <p:cxnSp>
        <p:nvCxnSpPr>
          <p:cNvPr id="130" name="Straight Connector 161"/>
          <p:cNvCxnSpPr/>
          <p:nvPr/>
        </p:nvCxnSpPr>
        <p:spPr>
          <a:xfrm>
            <a:off x="3046765" y="5211784"/>
            <a:ext cx="66637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131" name="TextBox 162"/>
          <p:cNvSpPr txBox="1"/>
          <p:nvPr/>
        </p:nvSpPr>
        <p:spPr>
          <a:xfrm>
            <a:off x="7086905" y="5478119"/>
            <a:ext cx="533095" cy="276999"/>
          </a:xfrm>
          <a:prstGeom prst="rect">
            <a:avLst/>
          </a:prstGeom>
          <a:noFill/>
        </p:spPr>
        <p:txBody>
          <a:bodyPr wrap="square" rtlCol="0">
            <a:spAutoFit/>
          </a:bodyPr>
          <a:lstStyle/>
          <a:p>
            <a:r>
              <a:rPr lang="en-US" sz="1200" b="1" dirty="0">
                <a:solidFill>
                  <a:srgbClr val="385D8A"/>
                </a:solidFill>
              </a:rPr>
              <a:t>DB1</a:t>
            </a:r>
          </a:p>
        </p:txBody>
      </p:sp>
      <p:sp>
        <p:nvSpPr>
          <p:cNvPr id="132" name="Rectangle 163"/>
          <p:cNvSpPr/>
          <p:nvPr/>
        </p:nvSpPr>
        <p:spPr>
          <a:xfrm>
            <a:off x="3147950" y="5775775"/>
            <a:ext cx="457200" cy="18288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3" name="Rectangle 164"/>
          <p:cNvSpPr/>
          <p:nvPr/>
        </p:nvSpPr>
        <p:spPr>
          <a:xfrm>
            <a:off x="5791200" y="5249550"/>
            <a:ext cx="457200" cy="18288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4" name="Rectangle 165"/>
          <p:cNvSpPr/>
          <p:nvPr/>
        </p:nvSpPr>
        <p:spPr>
          <a:xfrm>
            <a:off x="7086600" y="5249550"/>
            <a:ext cx="457200" cy="18288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5" name="Rectangle 166"/>
          <p:cNvSpPr/>
          <p:nvPr/>
        </p:nvSpPr>
        <p:spPr>
          <a:xfrm>
            <a:off x="8401050" y="5520950"/>
            <a:ext cx="457200" cy="18288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136" name="Straight Arrow Connector 167"/>
          <p:cNvCxnSpPr>
            <a:stCxn id="102" idx="3"/>
            <a:endCxn id="103" idx="1"/>
          </p:cNvCxnSpPr>
          <p:nvPr/>
        </p:nvCxnSpPr>
        <p:spPr>
          <a:xfrm>
            <a:off x="5196840" y="4280719"/>
            <a:ext cx="310826" cy="1588"/>
          </a:xfrm>
          <a:prstGeom prst="straightConnector1">
            <a:avLst/>
          </a:prstGeom>
          <a:ln w="190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68"/>
          <p:cNvCxnSpPr/>
          <p:nvPr/>
        </p:nvCxnSpPr>
        <p:spPr>
          <a:xfrm>
            <a:off x="3886200" y="4258950"/>
            <a:ext cx="310826" cy="1588"/>
          </a:xfrm>
          <a:prstGeom prst="straightConnector1">
            <a:avLst/>
          </a:prstGeom>
          <a:ln w="190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69"/>
          <p:cNvCxnSpPr/>
          <p:nvPr/>
        </p:nvCxnSpPr>
        <p:spPr>
          <a:xfrm>
            <a:off x="6517944" y="4258950"/>
            <a:ext cx="310826" cy="1588"/>
          </a:xfrm>
          <a:prstGeom prst="straightConnector1">
            <a:avLst/>
          </a:prstGeom>
          <a:ln w="190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70"/>
          <p:cNvCxnSpPr/>
          <p:nvPr/>
        </p:nvCxnSpPr>
        <p:spPr>
          <a:xfrm>
            <a:off x="7834952" y="4258950"/>
            <a:ext cx="310826" cy="1588"/>
          </a:xfrm>
          <a:prstGeom prst="straightConnector1">
            <a:avLst/>
          </a:prstGeom>
          <a:ln w="190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71"/>
          <p:cNvSpPr/>
          <p:nvPr/>
        </p:nvSpPr>
        <p:spPr>
          <a:xfrm>
            <a:off x="3159825" y="5249550"/>
            <a:ext cx="457200" cy="18288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1" name="TextBox 172"/>
          <p:cNvSpPr txBox="1"/>
          <p:nvPr/>
        </p:nvSpPr>
        <p:spPr>
          <a:xfrm>
            <a:off x="2672971" y="3675212"/>
            <a:ext cx="707136" cy="307777"/>
          </a:xfrm>
          <a:prstGeom prst="rect">
            <a:avLst/>
          </a:prstGeom>
          <a:noFill/>
        </p:spPr>
        <p:txBody>
          <a:bodyPr wrap="square" rtlCol="0">
            <a:spAutoFit/>
          </a:bodyPr>
          <a:lstStyle/>
          <a:p>
            <a:r>
              <a:rPr lang="en-US" sz="1400" dirty="0"/>
              <a:t>DAG</a:t>
            </a:r>
          </a:p>
        </p:txBody>
      </p:sp>
      <p:grpSp>
        <p:nvGrpSpPr>
          <p:cNvPr id="142" name="Group 80"/>
          <p:cNvGrpSpPr/>
          <p:nvPr/>
        </p:nvGrpSpPr>
        <p:grpSpPr>
          <a:xfrm flipV="1">
            <a:off x="2612011" y="4310545"/>
            <a:ext cx="6683604" cy="357702"/>
            <a:chOff x="1845840" y="2207421"/>
            <a:chExt cx="3637823" cy="535779"/>
          </a:xfrm>
        </p:grpSpPr>
        <p:cxnSp>
          <p:nvCxnSpPr>
            <p:cNvPr id="143" name="Straight Connector 174"/>
            <p:cNvCxnSpPr>
              <a:stCxn id="145" idx="0"/>
              <a:endCxn id="144" idx="0"/>
            </p:cNvCxnSpPr>
            <p:nvPr/>
          </p:nvCxnSpPr>
          <p:spPr>
            <a:xfrm flipV="1">
              <a:off x="2184620" y="2207421"/>
              <a:ext cx="3033713" cy="2379"/>
            </a:xfrm>
            <a:prstGeom prst="line">
              <a:avLst/>
            </a:prstGeom>
            <a:ln w="19050">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4" name="Arc 175"/>
            <p:cNvSpPr/>
            <p:nvPr/>
          </p:nvSpPr>
          <p:spPr>
            <a:xfrm>
              <a:off x="4953001" y="2209800"/>
              <a:ext cx="530662" cy="533400"/>
            </a:xfrm>
            <a:prstGeom prst="arc">
              <a:avLst>
                <a:gd name="adj1" fmla="val 16200000"/>
                <a:gd name="adj2" fmla="val 1230439"/>
              </a:avLst>
            </a:prstGeom>
            <a:ln w="190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76"/>
            <p:cNvSpPr/>
            <p:nvPr/>
          </p:nvSpPr>
          <p:spPr>
            <a:xfrm flipH="1">
              <a:off x="1845840" y="2209800"/>
              <a:ext cx="677559" cy="533400"/>
            </a:xfrm>
            <a:prstGeom prst="arc">
              <a:avLst>
                <a:gd name="adj1" fmla="val 16200000"/>
                <a:gd name="adj2" fmla="val 1187635"/>
              </a:avLst>
            </a:prstGeom>
            <a:ln w="190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6" name="Multiply 73"/>
          <p:cNvSpPr/>
          <p:nvPr/>
        </p:nvSpPr>
        <p:spPr bwMode="auto">
          <a:xfrm>
            <a:off x="3124200" y="5097149"/>
            <a:ext cx="457200" cy="457200"/>
          </a:xfrm>
          <a:prstGeom prst="mathMultiply">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solidFill>
                <a:schemeClr val="bg1"/>
              </a:solidFill>
              <a:effectLst>
                <a:outerShdw blurRad="38100" dist="38100" dir="2700000" algn="tl">
                  <a:srgbClr val="000000">
                    <a:alpha val="43137"/>
                  </a:srgbClr>
                </a:outerShdw>
              </a:effectLst>
              <a:latin typeface="Segoe" pitchFamily="34" charset="0"/>
            </a:endParaRPr>
          </a:p>
        </p:txBody>
      </p:sp>
      <p:sp>
        <p:nvSpPr>
          <p:cNvPr id="78" name="Titel 1">
            <a:extLst>
              <a:ext uri="{FF2B5EF4-FFF2-40B4-BE49-F238E27FC236}">
                <a16:creationId xmlns:a16="http://schemas.microsoft.com/office/drawing/2014/main" id="{9D066EE6-353A-4C00-B036-2148E5552CC7}"/>
              </a:ext>
            </a:extLst>
          </p:cNvPr>
          <p:cNvSpPr>
            <a:spLocks noGrp="1"/>
          </p:cNvSpPr>
          <p:nvPr>
            <p:ph type="title"/>
          </p:nvPr>
        </p:nvSpPr>
        <p:spPr bwMode="black">
          <a:xfrm>
            <a:off x="624000" y="405000"/>
            <a:ext cx="10944000" cy="720000"/>
          </a:xfrm>
        </p:spPr>
        <p:txBody>
          <a:bodyPr/>
          <a:lstStyle/>
          <a:p>
            <a:r>
              <a:rPr lang="en-US" dirty="0"/>
              <a:t>AD-ra </a:t>
            </a:r>
            <a:r>
              <a:rPr lang="en-US" dirty="0" err="1"/>
              <a:t>épülő</a:t>
            </a:r>
            <a:r>
              <a:rPr lang="en-US" dirty="0"/>
              <a:t> </a:t>
            </a:r>
            <a:r>
              <a:rPr lang="en-US" dirty="0" err="1"/>
              <a:t>szolgáltatások</a:t>
            </a:r>
            <a:endParaRPr lang="en-US" dirty="0"/>
          </a:p>
        </p:txBody>
      </p:sp>
    </p:spTree>
    <p:extLst>
      <p:ext uri="{BB962C8B-B14F-4D97-AF65-F5344CB8AC3E}">
        <p14:creationId xmlns:p14="http://schemas.microsoft.com/office/powerpoint/2010/main" val="78666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linds(horizontal)">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0.00221 0.00024 L 0.10847 0.07477 " pathEditMode="relative" rAng="0" ptsTypes="AA">
                                      <p:cBhvr>
                                        <p:cTn id="11" dur="2000" fill="hold"/>
                                        <p:tgtEl>
                                          <p:spTgt spid="140"/>
                                        </p:tgtEl>
                                        <p:attrNameLst>
                                          <p:attrName>ppt_x</p:attrName>
                                          <p:attrName>ppt_y</p:attrName>
                                        </p:attrNameLst>
                                      </p:cBhvr>
                                      <p:rCtr x="5534" y="3727"/>
                                    </p:animMotion>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146"/>
                                        </p:tgtEl>
                                      </p:cBhvr>
                                    </p:animEffect>
                                    <p:set>
                                      <p:cBhvr>
                                        <p:cTn id="16" dur="1" fill="hold">
                                          <p:stCondLst>
                                            <p:cond delay="499"/>
                                          </p:stCondLst>
                                        </p:cTn>
                                        <p:tgtEl>
                                          <p:spTgt spid="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6" grpId="0" animBg="1"/>
      <p:bldP spid="14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556792"/>
            <a:ext cx="7632240" cy="4320480"/>
          </a:xfrm>
        </p:spPr>
        <p:txBody>
          <a:bodyPr>
            <a:noAutofit/>
          </a:bodyPr>
          <a:lstStyle/>
          <a:p>
            <a:pPr lvl="1" algn="just"/>
            <a:r>
              <a:rPr lang="hu-HU" sz="1600" dirty="0"/>
              <a:t>Az ENIAC tapasztalatait figyelembe véve </a:t>
            </a:r>
            <a:r>
              <a:rPr lang="hu-HU" sz="1600" b="1" dirty="0"/>
              <a:t>Neumann János </a:t>
            </a:r>
            <a:r>
              <a:rPr lang="hu-HU" sz="1600" dirty="0"/>
              <a:t>(1903-1957) - magyar származású matematikus 1945-ben megalkotta egy belső programtárolású digitális gép (</a:t>
            </a:r>
            <a:r>
              <a:rPr lang="hu-HU" sz="1600" b="1" dirty="0"/>
              <a:t>EDVAC</a:t>
            </a:r>
            <a:r>
              <a:rPr lang="hu-HU" sz="1600" dirty="0"/>
              <a:t>) működési </a:t>
            </a:r>
            <a:r>
              <a:rPr lang="hu-HU" sz="1600" b="1" dirty="0"/>
              <a:t>elvét</a:t>
            </a:r>
            <a:r>
              <a:rPr lang="hu-HU" sz="1600" dirty="0"/>
              <a:t>, az un. Neumann elveket (Következő dián részletesen lesz róla szó).</a:t>
            </a:r>
          </a:p>
          <a:p>
            <a:pPr lvl="1" algn="just"/>
            <a:endParaRPr lang="hu-HU" sz="1600" dirty="0"/>
          </a:p>
          <a:p>
            <a:pPr lvl="1" algn="just"/>
            <a:r>
              <a:rPr lang="hu-HU" sz="1600" b="1" dirty="0"/>
              <a:t>IAS</a:t>
            </a:r>
          </a:p>
          <a:p>
            <a:pPr lvl="1" algn="just"/>
            <a:r>
              <a:rPr lang="hu-HU" sz="1600" dirty="0"/>
              <a:t>Neumann érdeklődése az idegrendszer és az emberi agy működését modellező gépek felé fordult. 1946-ban kezdett hozzá csoportjával a princetoni </a:t>
            </a:r>
            <a:r>
              <a:rPr lang="hu-HU" sz="1600" b="1" dirty="0" err="1"/>
              <a:t>Institut</a:t>
            </a:r>
            <a:r>
              <a:rPr lang="hu-HU" sz="1600" b="1" dirty="0"/>
              <a:t> </a:t>
            </a:r>
            <a:r>
              <a:rPr lang="hu-HU" sz="1600" b="1" dirty="0" err="1"/>
              <a:t>for</a:t>
            </a:r>
            <a:r>
              <a:rPr lang="hu-HU" sz="1600" b="1" dirty="0"/>
              <a:t> Advanced </a:t>
            </a:r>
            <a:r>
              <a:rPr lang="hu-HU" sz="1600" b="1" dirty="0" err="1"/>
              <a:t>Studies</a:t>
            </a:r>
            <a:r>
              <a:rPr lang="hu-HU" sz="1600" b="1" dirty="0"/>
              <a:t> </a:t>
            </a:r>
            <a:r>
              <a:rPr lang="hu-HU" sz="1600" dirty="0"/>
              <a:t>intézetben egy új, tárolt programú számítógép megtervezésének. Munkájában sokban segítette őt az első elektronikus számítógép, az ENIAC kidolgozásában résztvevő </a:t>
            </a:r>
            <a:r>
              <a:rPr lang="hu-HU" sz="1600" dirty="0" err="1"/>
              <a:t>Goldstine</a:t>
            </a:r>
            <a:r>
              <a:rPr lang="hu-HU" sz="1600" dirty="0"/>
              <a:t> és Eckert. Itt alkották meg az </a:t>
            </a:r>
            <a:r>
              <a:rPr lang="hu-HU" sz="1600" b="1" dirty="0"/>
              <a:t>IAS- vagy Neumann-gépet (JONIAC)</a:t>
            </a:r>
            <a:r>
              <a:rPr lang="hu-HU" sz="1600" dirty="0"/>
              <a:t>. Ez leginkább abban különbözött a korábbi két számítógéptől, hogy </a:t>
            </a:r>
            <a:r>
              <a:rPr lang="hu-HU" sz="1600" b="1" dirty="0"/>
              <a:t>párhuzamos működésű</a:t>
            </a:r>
            <a:r>
              <a:rPr lang="hu-HU" sz="1600" dirty="0"/>
              <a:t> volt, tehát sokkal gyorsabban számolt bármelyik korabeli számítógépnél, </a:t>
            </a:r>
            <a:r>
              <a:rPr lang="hu-HU" sz="1600" u="sng" dirty="0"/>
              <a:t>felépítése pedig -fő vonalaiban- megegyezett a mai modern számítógépekével</a:t>
            </a:r>
            <a:r>
              <a:rPr lang="hu-HU" sz="1600" dirty="0"/>
              <a:t>.</a:t>
            </a:r>
          </a:p>
          <a:p>
            <a:pPr lvl="1" algn="just"/>
            <a:r>
              <a:rPr lang="hu-HU" sz="1600" dirty="0"/>
              <a:t>Az IAS tervezéséről több publikáció is megjelent, melyeknek később igen nagy hatása volt a későbbi számítógépek fejlesztésére. </a:t>
            </a:r>
            <a:r>
              <a:rPr lang="hu-HU" sz="1600" u="sng" dirty="0"/>
              <a:t>Elmondható, hogy ez a számítógép tekinthető a mai számítógépek "atyjának".</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7</a:t>
            </a:fld>
            <a:endParaRPr kumimoji="0" lang="en-US" b="0" i="0" u="none" strike="noStrike" kern="1200" cap="none" spc="0" normalizeH="0" baseline="0" noProof="0">
              <a:ln>
                <a:noFill/>
              </a:ln>
              <a:effectLst/>
              <a:uLnTx/>
              <a:uFillTx/>
            </a:endParaRPr>
          </a:p>
        </p:txBody>
      </p:sp>
      <p:sp>
        <p:nvSpPr>
          <p:cNvPr id="9" name="Titel 1">
            <a:extLst>
              <a:ext uri="{FF2B5EF4-FFF2-40B4-BE49-F238E27FC236}">
                <a16:creationId xmlns:a16="http://schemas.microsoft.com/office/drawing/2014/main" id="{63FED308-805C-4A5B-B1DE-104791BFB795}"/>
              </a:ext>
            </a:extLst>
          </p:cNvPr>
          <p:cNvSpPr>
            <a:spLocks noGrp="1"/>
          </p:cNvSpPr>
          <p:nvPr>
            <p:ph type="title"/>
          </p:nvPr>
        </p:nvSpPr>
        <p:spPr bwMode="black">
          <a:xfrm>
            <a:off x="624000" y="405000"/>
            <a:ext cx="10944000" cy="1008112"/>
          </a:xfrm>
        </p:spPr>
        <p:txBody>
          <a:bodyPr anchor="t">
            <a:normAutofit fontScale="90000"/>
          </a:bodyPr>
          <a:lstStyle/>
          <a:p>
            <a:pPr>
              <a:lnSpc>
                <a:spcPct val="100000"/>
              </a:lnSpc>
            </a:pPr>
            <a:r>
              <a:rPr lang="hu-HU"/>
              <a:t>A számítógép története</a:t>
            </a:r>
            <a:br>
              <a:rPr lang="hu-HU" dirty="0"/>
            </a:br>
            <a:r>
              <a:rPr lang="hu-HU" sz="2000" dirty="0"/>
              <a:t>     </a:t>
            </a:r>
            <a:r>
              <a:rPr lang="hu-HU" sz="2700" dirty="0"/>
              <a:t>- 1. generáció</a:t>
            </a:r>
            <a:endParaRPr lang="en-US" sz="2700" dirty="0"/>
          </a:p>
        </p:txBody>
      </p:sp>
      <p:pic>
        <p:nvPicPr>
          <p:cNvPr id="3" name="Kép 2" descr="A képen szöveg, épület, beltéri, bútor látható&#10;&#10;Automatikusan generált leírás">
            <a:extLst>
              <a:ext uri="{FF2B5EF4-FFF2-40B4-BE49-F238E27FC236}">
                <a16:creationId xmlns:a16="http://schemas.microsoft.com/office/drawing/2014/main" id="{B0D5E0BB-D817-41D8-A503-7C3A31282FC6}"/>
              </a:ext>
            </a:extLst>
          </p:cNvPr>
          <p:cNvPicPr>
            <a:picLocks noChangeAspect="1"/>
          </p:cNvPicPr>
          <p:nvPr/>
        </p:nvPicPr>
        <p:blipFill>
          <a:blip r:embed="rId2"/>
          <a:stretch>
            <a:fillRect/>
          </a:stretch>
        </p:blipFill>
        <p:spPr>
          <a:xfrm>
            <a:off x="8382888" y="1235624"/>
            <a:ext cx="2969696" cy="2355038"/>
          </a:xfrm>
          <a:prstGeom prst="rect">
            <a:avLst/>
          </a:prstGeom>
        </p:spPr>
      </p:pic>
      <p:pic>
        <p:nvPicPr>
          <p:cNvPr id="7" name="Kép 6" descr="A képen szöveg, beltéri, állás, modellt állás látható&#10;&#10;Automatikusan generált leírás">
            <a:extLst>
              <a:ext uri="{FF2B5EF4-FFF2-40B4-BE49-F238E27FC236}">
                <a16:creationId xmlns:a16="http://schemas.microsoft.com/office/drawing/2014/main" id="{66654629-4F57-43D8-93B1-DE99F266E98C}"/>
              </a:ext>
            </a:extLst>
          </p:cNvPr>
          <p:cNvPicPr>
            <a:picLocks noChangeAspect="1"/>
          </p:cNvPicPr>
          <p:nvPr/>
        </p:nvPicPr>
        <p:blipFill>
          <a:blip r:embed="rId3"/>
          <a:stretch>
            <a:fillRect/>
          </a:stretch>
        </p:blipFill>
        <p:spPr>
          <a:xfrm>
            <a:off x="8346067" y="3413174"/>
            <a:ext cx="3366557" cy="2608114"/>
          </a:xfrm>
          <a:prstGeom prst="rect">
            <a:avLst/>
          </a:prstGeom>
        </p:spPr>
      </p:pic>
    </p:spTree>
    <p:extLst>
      <p:ext uri="{BB962C8B-B14F-4D97-AF65-F5344CB8AC3E}">
        <p14:creationId xmlns:p14="http://schemas.microsoft.com/office/powerpoint/2010/main" val="19278960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Élőláb helye 4"/>
          <p:cNvSpPr>
            <a:spLocks noGrp="1"/>
          </p:cNvSpPr>
          <p:nvPr>
            <p:ph type="ftr" sz="quarter" idx="11"/>
          </p:nvPr>
        </p:nvSpPr>
        <p:spPr/>
        <p:txBody>
          <a:bodyPr/>
          <a:lstStyle/>
          <a:p>
            <a:r>
              <a:rPr lang="en-US" altLang="hu-HU">
                <a:solidFill>
                  <a:srgbClr val="000000"/>
                </a:solidFill>
              </a:rPr>
              <a:t>public | Barizs Dániel | Operációs rendszerek| 2022. 10. 19, 26</a:t>
            </a:r>
          </a:p>
        </p:txBody>
      </p:sp>
      <p:sp>
        <p:nvSpPr>
          <p:cNvPr id="7" name="Dia számának helye 5"/>
          <p:cNvSpPr>
            <a:spLocks noGrp="1"/>
          </p:cNvSpPr>
          <p:nvPr>
            <p:ph type="sldNum" sz="quarter" idx="12"/>
          </p:nvPr>
        </p:nvSpPr>
        <p:spPr/>
        <p:txBody>
          <a:bodyPr/>
          <a:lstStyle/>
          <a:p>
            <a:fld id="{663ACE6E-41AA-4E48-803A-99E32DDA5A33}" type="slidenum">
              <a:rPr lang="en-US" altLang="hu-HU">
                <a:solidFill>
                  <a:srgbClr val="000000"/>
                </a:solidFill>
              </a:rPr>
              <a:pPr/>
              <a:t>70</a:t>
            </a:fld>
            <a:endParaRPr lang="en-US" altLang="hu-HU">
              <a:solidFill>
                <a:srgbClr val="000000"/>
              </a:solidFill>
            </a:endParaRPr>
          </a:p>
        </p:txBody>
      </p:sp>
      <p:graphicFrame>
        <p:nvGraphicFramePr>
          <p:cNvPr id="65550" name="Object 1038"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9315" name="think-cell Slide" r:id="rId5" imgW="286" imgH="286" progId="TCLayout.ActiveDocument.1">
                  <p:embed/>
                </p:oleObj>
              </mc:Choice>
              <mc:Fallback>
                <p:oleObj name="think-cell Slide" r:id="rId5" imgW="286" imgH="286" progId="TCLayout.ActiveDocument.1">
                  <p:embed/>
                  <p:pic>
                    <p:nvPicPr>
                      <p:cNvPr id="65550" name="Object 1038"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9" y="1589"/>
                        <a:ext cx="1587"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2" name="Rectangle 1040"/>
          <p:cNvSpPr>
            <a:spLocks noGrp="1"/>
          </p:cNvSpPr>
          <p:nvPr>
            <p:ph type="body" idx="1"/>
          </p:nvPr>
        </p:nvSpPr>
        <p:spPr>
          <a:xfrm>
            <a:off x="624000" y="1484784"/>
            <a:ext cx="10944000" cy="4573116"/>
          </a:xfrm>
        </p:spPr>
        <p:txBody>
          <a:bodyPr/>
          <a:lstStyle/>
          <a:p>
            <a:pPr lvl="2"/>
            <a:r>
              <a:rPr lang="hu-HU" altLang="hu-HU" dirty="0"/>
              <a:t>Szerver hiba megtörténik (</a:t>
            </a:r>
            <a:r>
              <a:rPr lang="en-US" altLang="hu-HU" dirty="0"/>
              <a:t>Server failure occurs</a:t>
            </a:r>
            <a:r>
              <a:rPr lang="hu-HU" altLang="hu-HU" dirty="0"/>
              <a:t>)</a:t>
            </a:r>
            <a:endParaRPr lang="en-US" altLang="hu-HU" dirty="0"/>
          </a:p>
          <a:p>
            <a:pPr lvl="2"/>
            <a:r>
              <a:rPr lang="hu-HU" altLang="hu-HU" dirty="0"/>
              <a:t>A </a:t>
            </a:r>
            <a:r>
              <a:rPr lang="hu-HU" altLang="hu-HU" dirty="0" err="1"/>
              <a:t>Cluster</a:t>
            </a:r>
            <a:r>
              <a:rPr lang="hu-HU" altLang="hu-HU" dirty="0"/>
              <a:t> figyelmeztet, hogy a </a:t>
            </a:r>
            <a:r>
              <a:rPr lang="hu-HU" altLang="hu-HU" dirty="0" err="1"/>
              <a:t>node</a:t>
            </a:r>
            <a:r>
              <a:rPr lang="hu-HU" altLang="hu-HU" dirty="0"/>
              <a:t> nem működik (</a:t>
            </a:r>
            <a:r>
              <a:rPr lang="en-US" altLang="hu-HU" dirty="0"/>
              <a:t>Cluster notification of node down</a:t>
            </a:r>
            <a:r>
              <a:rPr lang="hu-HU" altLang="hu-HU" dirty="0"/>
              <a:t>)</a:t>
            </a:r>
            <a:endParaRPr lang="en-US" altLang="hu-HU" dirty="0"/>
          </a:p>
          <a:p>
            <a:pPr lvl="2"/>
            <a:r>
              <a:rPr lang="hu-HU" dirty="0" err="1"/>
              <a:t>Active</a:t>
            </a:r>
            <a:r>
              <a:rPr lang="hu-HU" dirty="0"/>
              <a:t> Manager átmozgatja az aktív adatbázist (</a:t>
            </a:r>
            <a:r>
              <a:rPr lang="en-US" altLang="hu-HU" dirty="0"/>
              <a:t>Active Manager moves active databases</a:t>
            </a:r>
            <a:r>
              <a:rPr lang="hu-HU" altLang="hu-HU" dirty="0"/>
              <a:t>)</a:t>
            </a:r>
            <a:endParaRPr lang="en-US" altLang="hu-HU" dirty="0"/>
          </a:p>
          <a:p>
            <a:pPr lvl="2"/>
            <a:r>
              <a:rPr lang="hu-HU" altLang="hu-HU" dirty="0"/>
              <a:t>A szerver visszaáll (</a:t>
            </a:r>
            <a:r>
              <a:rPr lang="en-US" altLang="hu-HU" dirty="0"/>
              <a:t>Server is restored</a:t>
            </a:r>
            <a:r>
              <a:rPr lang="hu-HU" altLang="hu-HU" dirty="0"/>
              <a:t>)</a:t>
            </a:r>
            <a:endParaRPr lang="en-US" altLang="hu-HU" dirty="0"/>
          </a:p>
          <a:p>
            <a:pPr lvl="2"/>
            <a:r>
              <a:rPr lang="hu-HU" altLang="hu-HU" dirty="0"/>
              <a:t>A </a:t>
            </a:r>
            <a:r>
              <a:rPr lang="hu-HU" altLang="hu-HU" dirty="0" err="1"/>
              <a:t>Cluster</a:t>
            </a:r>
            <a:r>
              <a:rPr lang="hu-HU" altLang="hu-HU" dirty="0"/>
              <a:t> bejelenti, hogy a </a:t>
            </a:r>
            <a:r>
              <a:rPr lang="hu-HU" altLang="hu-HU" dirty="0" err="1"/>
              <a:t>node</a:t>
            </a:r>
            <a:r>
              <a:rPr lang="hu-HU" altLang="hu-HU" dirty="0"/>
              <a:t> működik (</a:t>
            </a:r>
            <a:r>
              <a:rPr lang="en-US" altLang="hu-HU" dirty="0"/>
              <a:t>Cluster notification of node up</a:t>
            </a:r>
            <a:r>
              <a:rPr lang="hu-HU" altLang="hu-HU" dirty="0"/>
              <a:t>)</a:t>
            </a:r>
            <a:endParaRPr lang="en-US" altLang="hu-HU" dirty="0"/>
          </a:p>
          <a:p>
            <a:pPr lvl="2"/>
            <a:r>
              <a:rPr lang="hu-HU" altLang="hu-HU" dirty="0"/>
              <a:t>Adatbázis másolatok újraszinkronizálnak az aktív adatbázisokkal (</a:t>
            </a:r>
            <a:r>
              <a:rPr lang="en-US" altLang="hu-HU" dirty="0"/>
              <a:t>Database copies resynchronize with active databases</a:t>
            </a:r>
            <a:r>
              <a:rPr lang="hu-HU" altLang="hu-HU" dirty="0"/>
              <a:t>)</a:t>
            </a:r>
            <a:endParaRPr lang="en-US" altLang="hu-HU" dirty="0"/>
          </a:p>
        </p:txBody>
      </p:sp>
      <p:cxnSp>
        <p:nvCxnSpPr>
          <p:cNvPr id="181" name="Straight Arrow Connector 77"/>
          <p:cNvCxnSpPr>
            <a:stCxn id="232" idx="1"/>
            <a:endCxn id="234" idx="3"/>
          </p:cNvCxnSpPr>
          <p:nvPr/>
        </p:nvCxnSpPr>
        <p:spPr>
          <a:xfrm rot="10800000">
            <a:off x="3733802" y="5340791"/>
            <a:ext cx="717699" cy="54515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2" name="Straight Arrow Connector 82"/>
          <p:cNvCxnSpPr/>
          <p:nvPr/>
        </p:nvCxnSpPr>
        <p:spPr>
          <a:xfrm rot="10800000" flipV="1">
            <a:off x="3763930" y="5351357"/>
            <a:ext cx="2128566" cy="25583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3" name="Straight Arrow Connector 80"/>
          <p:cNvCxnSpPr/>
          <p:nvPr/>
        </p:nvCxnSpPr>
        <p:spPr>
          <a:xfrm rot="10800000" flipV="1">
            <a:off x="3777541" y="5616619"/>
            <a:ext cx="2099029" cy="2586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4" name="Rounded Rectangle 110"/>
          <p:cNvSpPr/>
          <p:nvPr/>
        </p:nvSpPr>
        <p:spPr>
          <a:xfrm>
            <a:off x="2590800" y="3725550"/>
            <a:ext cx="6705600" cy="1066801"/>
          </a:xfrm>
          <a:prstGeom prst="roundRect">
            <a:avLst/>
          </a:prstGeom>
          <a:solidFill>
            <a:schemeClr val="tx2">
              <a:alpha val="20000"/>
            </a:schemeClr>
          </a:solidFill>
          <a:ln w="28575">
            <a:no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Can 111"/>
          <p:cNvSpPr/>
          <p:nvPr/>
        </p:nvSpPr>
        <p:spPr>
          <a:xfrm>
            <a:off x="3040993" y="4945958"/>
            <a:ext cx="682175" cy="1280160"/>
          </a:xfrm>
          <a:prstGeom prst="can">
            <a:avLst/>
          </a:prstGeom>
          <a:ln w="38100" cmpd="sng">
            <a:solidFill>
              <a:srgbClr val="385D8A"/>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186" name="Straight Connector 112"/>
          <p:cNvCxnSpPr/>
          <p:nvPr/>
        </p:nvCxnSpPr>
        <p:spPr>
          <a:xfrm>
            <a:off x="3037367" y="5723426"/>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cxnSp>
        <p:nvCxnSpPr>
          <p:cNvPr id="187" name="Straight Connector 113"/>
          <p:cNvCxnSpPr/>
          <p:nvPr/>
        </p:nvCxnSpPr>
        <p:spPr>
          <a:xfrm>
            <a:off x="3044377" y="5981037"/>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188" name="TextBox 114"/>
          <p:cNvSpPr txBox="1"/>
          <p:nvPr/>
        </p:nvSpPr>
        <p:spPr>
          <a:xfrm>
            <a:off x="3135138" y="5468694"/>
            <a:ext cx="522462" cy="276999"/>
          </a:xfrm>
          <a:prstGeom prst="rect">
            <a:avLst/>
          </a:prstGeom>
          <a:noFill/>
        </p:spPr>
        <p:txBody>
          <a:bodyPr wrap="square" rtlCol="0">
            <a:spAutoFit/>
          </a:bodyPr>
          <a:lstStyle/>
          <a:p>
            <a:r>
              <a:rPr lang="en-US" sz="1200" b="1" dirty="0">
                <a:solidFill>
                  <a:srgbClr val="385D8A"/>
                </a:solidFill>
              </a:rPr>
              <a:t>DB2</a:t>
            </a:r>
          </a:p>
        </p:txBody>
      </p:sp>
      <p:sp>
        <p:nvSpPr>
          <p:cNvPr id="189" name="TextBox 115"/>
          <p:cNvSpPr txBox="1"/>
          <p:nvPr/>
        </p:nvSpPr>
        <p:spPr>
          <a:xfrm>
            <a:off x="3134833" y="5736777"/>
            <a:ext cx="536376" cy="276999"/>
          </a:xfrm>
          <a:prstGeom prst="rect">
            <a:avLst/>
          </a:prstGeom>
          <a:noFill/>
        </p:spPr>
        <p:txBody>
          <a:bodyPr wrap="square" rtlCol="0">
            <a:spAutoFit/>
          </a:bodyPr>
          <a:lstStyle/>
          <a:p>
            <a:r>
              <a:rPr lang="en-US" sz="1200" b="1" dirty="0">
                <a:solidFill>
                  <a:srgbClr val="385D8A"/>
                </a:solidFill>
              </a:rPr>
              <a:t>DB3</a:t>
            </a:r>
          </a:p>
        </p:txBody>
      </p:sp>
      <p:grpSp>
        <p:nvGrpSpPr>
          <p:cNvPr id="190" name="Group 164"/>
          <p:cNvGrpSpPr/>
          <p:nvPr/>
        </p:nvGrpSpPr>
        <p:grpSpPr>
          <a:xfrm>
            <a:off x="5672468" y="4955383"/>
            <a:ext cx="685800" cy="1280160"/>
            <a:chOff x="892596" y="5068174"/>
            <a:chExt cx="685800" cy="1280160"/>
          </a:xfrm>
        </p:grpSpPr>
        <p:sp>
          <p:nvSpPr>
            <p:cNvPr id="191" name="Can 117"/>
            <p:cNvSpPr/>
            <p:nvPr/>
          </p:nvSpPr>
          <p:spPr>
            <a:xfrm>
              <a:off x="896221" y="5068174"/>
              <a:ext cx="682175" cy="1280160"/>
            </a:xfrm>
            <a:prstGeom prst="can">
              <a:avLst/>
            </a:prstGeom>
            <a:ln w="38100" cmpd="sng">
              <a:solidFill>
                <a:srgbClr val="385D8A"/>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192" name="Straight Connector 118"/>
            <p:cNvCxnSpPr/>
            <p:nvPr/>
          </p:nvCxnSpPr>
          <p:spPr>
            <a:xfrm>
              <a:off x="894000" y="5577397"/>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cxnSp>
          <p:nvCxnSpPr>
            <p:cNvPr id="193" name="Straight Connector 119"/>
            <p:cNvCxnSpPr/>
            <p:nvPr/>
          </p:nvCxnSpPr>
          <p:spPr>
            <a:xfrm>
              <a:off x="892596" y="5845642"/>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cxnSp>
          <p:nvCxnSpPr>
            <p:cNvPr id="194" name="Straight Connector 120"/>
            <p:cNvCxnSpPr/>
            <p:nvPr/>
          </p:nvCxnSpPr>
          <p:spPr>
            <a:xfrm>
              <a:off x="899606" y="6103253"/>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sp>
          <p:nvSpPr>
            <p:cNvPr id="195" name="TextBox 121"/>
            <p:cNvSpPr txBox="1"/>
            <p:nvPr/>
          </p:nvSpPr>
          <p:spPr>
            <a:xfrm>
              <a:off x="1006294" y="5325648"/>
              <a:ext cx="538433" cy="276999"/>
            </a:xfrm>
            <a:prstGeom prst="rect">
              <a:avLst/>
            </a:prstGeom>
            <a:noFill/>
            <a:ln w="38100" cmpd="sng">
              <a:noFill/>
            </a:ln>
          </p:spPr>
          <p:txBody>
            <a:bodyPr wrap="square" rtlCol="0">
              <a:spAutoFit/>
            </a:bodyPr>
            <a:lstStyle/>
            <a:p>
              <a:r>
                <a:rPr lang="en-US" sz="1200" b="1" dirty="0">
                  <a:solidFill>
                    <a:srgbClr val="385D8A"/>
                  </a:solidFill>
                  <a:cs typeface="Arial" pitchFamily="34" charset="0"/>
                </a:rPr>
                <a:t>DB2</a:t>
              </a:r>
            </a:p>
          </p:txBody>
        </p:sp>
        <p:sp>
          <p:nvSpPr>
            <p:cNvPr id="196" name="TextBox 122"/>
            <p:cNvSpPr txBox="1"/>
            <p:nvPr/>
          </p:nvSpPr>
          <p:spPr>
            <a:xfrm>
              <a:off x="990366" y="5590910"/>
              <a:ext cx="554361" cy="276999"/>
            </a:xfrm>
            <a:prstGeom prst="rect">
              <a:avLst/>
            </a:prstGeom>
            <a:noFill/>
            <a:ln w="38100" cmpd="sng">
              <a:noFill/>
            </a:ln>
          </p:spPr>
          <p:txBody>
            <a:bodyPr wrap="square" rtlCol="0">
              <a:spAutoFit/>
            </a:bodyPr>
            <a:lstStyle/>
            <a:p>
              <a:r>
                <a:rPr lang="en-US" sz="1200" b="1" dirty="0">
                  <a:solidFill>
                    <a:srgbClr val="385D8A"/>
                  </a:solidFill>
                </a:rPr>
                <a:t>DB3</a:t>
              </a:r>
            </a:p>
          </p:txBody>
        </p:sp>
        <p:cxnSp>
          <p:nvCxnSpPr>
            <p:cNvPr id="197" name="Straight Connector 123"/>
            <p:cNvCxnSpPr/>
            <p:nvPr/>
          </p:nvCxnSpPr>
          <p:spPr>
            <a:xfrm>
              <a:off x="901994" y="5334000"/>
              <a:ext cx="66637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sp>
          <p:nvSpPr>
            <p:cNvPr id="198" name="TextBox 124"/>
            <p:cNvSpPr txBox="1"/>
            <p:nvPr/>
          </p:nvSpPr>
          <p:spPr>
            <a:xfrm>
              <a:off x="990062" y="5870867"/>
              <a:ext cx="536376" cy="276999"/>
            </a:xfrm>
            <a:prstGeom prst="rect">
              <a:avLst/>
            </a:prstGeom>
            <a:noFill/>
            <a:ln w="38100" cmpd="sng">
              <a:noFill/>
            </a:ln>
          </p:spPr>
          <p:txBody>
            <a:bodyPr wrap="square" rtlCol="0">
              <a:spAutoFit/>
            </a:bodyPr>
            <a:lstStyle/>
            <a:p>
              <a:r>
                <a:rPr lang="en-US" sz="1200" b="1" dirty="0">
                  <a:solidFill>
                    <a:srgbClr val="385D8A"/>
                  </a:solidFill>
                </a:rPr>
                <a:t>DB4</a:t>
              </a:r>
            </a:p>
          </p:txBody>
        </p:sp>
      </p:grpSp>
      <p:sp>
        <p:nvSpPr>
          <p:cNvPr id="199" name="Can 125"/>
          <p:cNvSpPr/>
          <p:nvPr/>
        </p:nvSpPr>
        <p:spPr>
          <a:xfrm>
            <a:off x="4357659" y="4944750"/>
            <a:ext cx="682175" cy="1280160"/>
          </a:xfrm>
          <a:prstGeom prst="can">
            <a:avLst/>
          </a:prstGeom>
          <a:ln w="38100" cmpd="sng">
            <a:solidFill>
              <a:srgbClr val="385D8A"/>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200" name="Straight Connector 126"/>
          <p:cNvCxnSpPr/>
          <p:nvPr/>
        </p:nvCxnSpPr>
        <p:spPr>
          <a:xfrm>
            <a:off x="4355437" y="5453973"/>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cxnSp>
        <p:nvCxnSpPr>
          <p:cNvPr id="201" name="Straight Connector 127"/>
          <p:cNvCxnSpPr/>
          <p:nvPr/>
        </p:nvCxnSpPr>
        <p:spPr>
          <a:xfrm>
            <a:off x="4354033" y="5722218"/>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cxnSp>
        <p:nvCxnSpPr>
          <p:cNvPr id="202" name="Straight Connector 128"/>
          <p:cNvCxnSpPr/>
          <p:nvPr/>
        </p:nvCxnSpPr>
        <p:spPr>
          <a:xfrm>
            <a:off x="4361043" y="5979829"/>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203" name="TextBox 129"/>
          <p:cNvSpPr txBox="1"/>
          <p:nvPr/>
        </p:nvSpPr>
        <p:spPr>
          <a:xfrm>
            <a:off x="4467732" y="5202224"/>
            <a:ext cx="561468" cy="276999"/>
          </a:xfrm>
          <a:prstGeom prst="rect">
            <a:avLst/>
          </a:prstGeom>
          <a:noFill/>
        </p:spPr>
        <p:txBody>
          <a:bodyPr wrap="square" rtlCol="0">
            <a:spAutoFit/>
          </a:bodyPr>
          <a:lstStyle/>
          <a:p>
            <a:r>
              <a:rPr lang="en-US" sz="1200" b="1" dirty="0">
                <a:solidFill>
                  <a:srgbClr val="385D8A"/>
                </a:solidFill>
              </a:rPr>
              <a:t>DB4</a:t>
            </a:r>
          </a:p>
        </p:txBody>
      </p:sp>
      <p:sp>
        <p:nvSpPr>
          <p:cNvPr id="204" name="TextBox 130"/>
          <p:cNvSpPr txBox="1"/>
          <p:nvPr/>
        </p:nvSpPr>
        <p:spPr>
          <a:xfrm>
            <a:off x="4451804" y="5467486"/>
            <a:ext cx="577396" cy="276999"/>
          </a:xfrm>
          <a:prstGeom prst="rect">
            <a:avLst/>
          </a:prstGeom>
          <a:noFill/>
        </p:spPr>
        <p:txBody>
          <a:bodyPr wrap="square" rtlCol="0">
            <a:spAutoFit/>
          </a:bodyPr>
          <a:lstStyle/>
          <a:p>
            <a:r>
              <a:rPr lang="en-US" sz="1200" b="1" dirty="0">
                <a:solidFill>
                  <a:srgbClr val="385D8A"/>
                </a:solidFill>
              </a:rPr>
              <a:t>DB5</a:t>
            </a:r>
          </a:p>
        </p:txBody>
      </p:sp>
      <p:cxnSp>
        <p:nvCxnSpPr>
          <p:cNvPr id="205" name="Straight Connector 131"/>
          <p:cNvCxnSpPr/>
          <p:nvPr/>
        </p:nvCxnSpPr>
        <p:spPr>
          <a:xfrm>
            <a:off x="4363431" y="5210576"/>
            <a:ext cx="66637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206" name="Rectangle 132"/>
          <p:cNvSpPr/>
          <p:nvPr/>
        </p:nvSpPr>
        <p:spPr>
          <a:xfrm>
            <a:off x="2873797" y="3993125"/>
            <a:ext cx="1007253" cy="575188"/>
          </a:xfrm>
          <a:prstGeom prst="rect">
            <a:avLst/>
          </a:prstGeom>
          <a:solidFill>
            <a:schemeClr val="bg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tx1"/>
                </a:solidFill>
                <a:latin typeface="Segoe" pitchFamily="34" charset="0"/>
              </a:rPr>
              <a:t>Mailbox Server 1</a:t>
            </a:r>
          </a:p>
        </p:txBody>
      </p:sp>
      <p:sp>
        <p:nvSpPr>
          <p:cNvPr id="207" name="Rectangle 133"/>
          <p:cNvSpPr/>
          <p:nvPr/>
        </p:nvSpPr>
        <p:spPr>
          <a:xfrm>
            <a:off x="4191000" y="3993125"/>
            <a:ext cx="1005840" cy="575188"/>
          </a:xfrm>
          <a:prstGeom prst="rect">
            <a:avLst/>
          </a:prstGeom>
          <a:solidFill>
            <a:schemeClr val="bg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tx1"/>
                </a:solidFill>
                <a:latin typeface="Segoe" pitchFamily="34" charset="0"/>
              </a:rPr>
              <a:t>Mailbox Server 2</a:t>
            </a:r>
          </a:p>
        </p:txBody>
      </p:sp>
      <p:sp>
        <p:nvSpPr>
          <p:cNvPr id="208" name="Rectangle 134"/>
          <p:cNvSpPr/>
          <p:nvPr/>
        </p:nvSpPr>
        <p:spPr>
          <a:xfrm>
            <a:off x="5507666" y="3993125"/>
            <a:ext cx="1005840" cy="575188"/>
          </a:xfrm>
          <a:prstGeom prst="rect">
            <a:avLst/>
          </a:prstGeom>
          <a:solidFill>
            <a:schemeClr val="bg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tx1"/>
                </a:solidFill>
                <a:latin typeface="Segoe" pitchFamily="34" charset="0"/>
              </a:rPr>
              <a:t>Mailbox Server 3</a:t>
            </a:r>
          </a:p>
        </p:txBody>
      </p:sp>
      <p:cxnSp>
        <p:nvCxnSpPr>
          <p:cNvPr id="209" name="Straight Arrow Connector 135"/>
          <p:cNvCxnSpPr>
            <a:stCxn id="206" idx="2"/>
            <a:endCxn id="185" idx="1"/>
          </p:cNvCxnSpPr>
          <p:nvPr/>
        </p:nvCxnSpPr>
        <p:spPr>
          <a:xfrm rot="16200000" flipH="1">
            <a:off x="3190930" y="4754807"/>
            <a:ext cx="377645" cy="465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Arrow Connector 136"/>
          <p:cNvCxnSpPr>
            <a:stCxn id="207" idx="2"/>
            <a:endCxn id="199" idx="1"/>
          </p:cNvCxnSpPr>
          <p:nvPr/>
        </p:nvCxnSpPr>
        <p:spPr>
          <a:xfrm rot="16200000" flipH="1">
            <a:off x="4508116" y="4754118"/>
            <a:ext cx="376437" cy="4826"/>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137"/>
          <p:cNvCxnSpPr>
            <a:stCxn id="208" idx="2"/>
          </p:cNvCxnSpPr>
          <p:nvPr/>
        </p:nvCxnSpPr>
        <p:spPr>
          <a:xfrm rot="16200000" flipH="1">
            <a:off x="5820348" y="4758551"/>
            <a:ext cx="387070" cy="6595"/>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2" name="Rectangle 138"/>
          <p:cNvSpPr/>
          <p:nvPr/>
        </p:nvSpPr>
        <p:spPr>
          <a:xfrm>
            <a:off x="6830870" y="3993125"/>
            <a:ext cx="1005840" cy="575188"/>
          </a:xfrm>
          <a:prstGeom prst="rect">
            <a:avLst/>
          </a:prstGeom>
          <a:solidFill>
            <a:schemeClr val="bg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tx1"/>
                </a:solidFill>
                <a:latin typeface="Segoe" pitchFamily="34" charset="0"/>
              </a:rPr>
              <a:t>Mailbox Server 4</a:t>
            </a:r>
          </a:p>
        </p:txBody>
      </p:sp>
      <p:sp>
        <p:nvSpPr>
          <p:cNvPr id="213" name="Rectangle 139"/>
          <p:cNvSpPr/>
          <p:nvPr/>
        </p:nvSpPr>
        <p:spPr>
          <a:xfrm>
            <a:off x="8151793" y="3993125"/>
            <a:ext cx="1005840" cy="575188"/>
          </a:xfrm>
          <a:prstGeom prst="rect">
            <a:avLst/>
          </a:prstGeom>
          <a:solidFill>
            <a:schemeClr val="bg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tx1"/>
                </a:solidFill>
                <a:latin typeface="Segoe" pitchFamily="34" charset="0"/>
              </a:rPr>
              <a:t>Mailbox Server 5</a:t>
            </a:r>
          </a:p>
        </p:txBody>
      </p:sp>
      <p:sp>
        <p:nvSpPr>
          <p:cNvPr id="214" name="Can 140"/>
          <p:cNvSpPr/>
          <p:nvPr/>
        </p:nvSpPr>
        <p:spPr>
          <a:xfrm>
            <a:off x="6992760" y="4955383"/>
            <a:ext cx="682175" cy="1280160"/>
          </a:xfrm>
          <a:prstGeom prst="can">
            <a:avLst/>
          </a:prstGeom>
          <a:ln w="38100" cmpd="sng">
            <a:solidFill>
              <a:srgbClr val="385D8A"/>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215" name="Straight Connector 141"/>
          <p:cNvCxnSpPr/>
          <p:nvPr/>
        </p:nvCxnSpPr>
        <p:spPr>
          <a:xfrm>
            <a:off x="6990538" y="5464606"/>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cxnSp>
        <p:nvCxnSpPr>
          <p:cNvPr id="216" name="Straight Connector 142"/>
          <p:cNvCxnSpPr/>
          <p:nvPr/>
        </p:nvCxnSpPr>
        <p:spPr>
          <a:xfrm>
            <a:off x="6989134" y="5732851"/>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cxnSp>
        <p:nvCxnSpPr>
          <p:cNvPr id="217" name="Straight Connector 143"/>
          <p:cNvCxnSpPr/>
          <p:nvPr/>
        </p:nvCxnSpPr>
        <p:spPr>
          <a:xfrm>
            <a:off x="6996144" y="5990462"/>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218" name="TextBox 144"/>
          <p:cNvSpPr txBox="1"/>
          <p:nvPr/>
        </p:nvSpPr>
        <p:spPr>
          <a:xfrm>
            <a:off x="7102833" y="5212857"/>
            <a:ext cx="593367" cy="276999"/>
          </a:xfrm>
          <a:prstGeom prst="rect">
            <a:avLst/>
          </a:prstGeom>
          <a:noFill/>
        </p:spPr>
        <p:txBody>
          <a:bodyPr wrap="square" rtlCol="0">
            <a:spAutoFit/>
          </a:bodyPr>
          <a:lstStyle/>
          <a:p>
            <a:r>
              <a:rPr lang="en-US" sz="1200" b="1" dirty="0">
                <a:solidFill>
                  <a:srgbClr val="385D8A"/>
                </a:solidFill>
                <a:cs typeface="Arial" pitchFamily="34" charset="0"/>
              </a:rPr>
              <a:t>DB5</a:t>
            </a:r>
          </a:p>
        </p:txBody>
      </p:sp>
      <p:cxnSp>
        <p:nvCxnSpPr>
          <p:cNvPr id="219" name="Straight Connector 145"/>
          <p:cNvCxnSpPr/>
          <p:nvPr/>
        </p:nvCxnSpPr>
        <p:spPr>
          <a:xfrm>
            <a:off x="6998532" y="5221209"/>
            <a:ext cx="66637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220" name="TextBox 146"/>
          <p:cNvSpPr txBox="1"/>
          <p:nvPr/>
        </p:nvSpPr>
        <p:spPr>
          <a:xfrm>
            <a:off x="7086600" y="5758077"/>
            <a:ext cx="536376" cy="276999"/>
          </a:xfrm>
          <a:prstGeom prst="rect">
            <a:avLst/>
          </a:prstGeom>
          <a:noFill/>
        </p:spPr>
        <p:txBody>
          <a:bodyPr wrap="square" rtlCol="0">
            <a:spAutoFit/>
          </a:bodyPr>
          <a:lstStyle/>
          <a:p>
            <a:r>
              <a:rPr lang="en-US" sz="1200" b="1" dirty="0">
                <a:solidFill>
                  <a:srgbClr val="385D8A"/>
                </a:solidFill>
                <a:cs typeface="Arial" pitchFamily="34" charset="0"/>
              </a:rPr>
              <a:t>DB2</a:t>
            </a:r>
          </a:p>
        </p:txBody>
      </p:sp>
      <p:grpSp>
        <p:nvGrpSpPr>
          <p:cNvPr id="221" name="Group 184"/>
          <p:cNvGrpSpPr/>
          <p:nvPr/>
        </p:nvGrpSpPr>
        <p:grpSpPr>
          <a:xfrm>
            <a:off x="8305800" y="4957152"/>
            <a:ext cx="685800" cy="1280160"/>
            <a:chOff x="892596" y="5068174"/>
            <a:chExt cx="685800" cy="1280160"/>
          </a:xfrm>
        </p:grpSpPr>
        <p:sp>
          <p:nvSpPr>
            <p:cNvPr id="222" name="Can 148"/>
            <p:cNvSpPr/>
            <p:nvPr/>
          </p:nvSpPr>
          <p:spPr>
            <a:xfrm>
              <a:off x="896221" y="5068174"/>
              <a:ext cx="682175" cy="1280160"/>
            </a:xfrm>
            <a:prstGeom prst="can">
              <a:avLst/>
            </a:prstGeom>
            <a:ln w="38100" cmpd="sng">
              <a:solidFill>
                <a:srgbClr val="385D8A"/>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223" name="Straight Connector 149"/>
            <p:cNvCxnSpPr/>
            <p:nvPr/>
          </p:nvCxnSpPr>
          <p:spPr>
            <a:xfrm>
              <a:off x="894000" y="5577397"/>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cxnSp>
          <p:nvCxnSpPr>
            <p:cNvPr id="224" name="Straight Connector 150"/>
            <p:cNvCxnSpPr/>
            <p:nvPr/>
          </p:nvCxnSpPr>
          <p:spPr>
            <a:xfrm>
              <a:off x="892596" y="5845642"/>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cxnSp>
          <p:nvCxnSpPr>
            <p:cNvPr id="225" name="Straight Connector 151"/>
            <p:cNvCxnSpPr/>
            <p:nvPr/>
          </p:nvCxnSpPr>
          <p:spPr>
            <a:xfrm>
              <a:off x="899606" y="6103253"/>
              <a:ext cx="67312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sp>
          <p:nvSpPr>
            <p:cNvPr id="226" name="TextBox 152"/>
            <p:cNvSpPr txBox="1"/>
            <p:nvPr/>
          </p:nvSpPr>
          <p:spPr>
            <a:xfrm>
              <a:off x="1006294" y="5325647"/>
              <a:ext cx="495901" cy="276999"/>
            </a:xfrm>
            <a:prstGeom prst="rect">
              <a:avLst/>
            </a:prstGeom>
            <a:noFill/>
            <a:ln w="38100" cmpd="sng">
              <a:noFill/>
            </a:ln>
          </p:spPr>
          <p:txBody>
            <a:bodyPr wrap="square" rtlCol="0">
              <a:spAutoFit/>
            </a:bodyPr>
            <a:lstStyle/>
            <a:p>
              <a:r>
                <a:rPr lang="en-US" sz="1200" b="1" dirty="0">
                  <a:solidFill>
                    <a:srgbClr val="385D8A"/>
                  </a:solidFill>
                </a:rPr>
                <a:t>DB3</a:t>
              </a:r>
            </a:p>
          </p:txBody>
        </p:sp>
        <p:sp>
          <p:nvSpPr>
            <p:cNvPr id="227" name="TextBox 153"/>
            <p:cNvSpPr txBox="1"/>
            <p:nvPr/>
          </p:nvSpPr>
          <p:spPr>
            <a:xfrm>
              <a:off x="990366" y="5590909"/>
              <a:ext cx="511829" cy="276999"/>
            </a:xfrm>
            <a:prstGeom prst="rect">
              <a:avLst/>
            </a:prstGeom>
            <a:noFill/>
            <a:ln w="38100" cmpd="sng">
              <a:noFill/>
            </a:ln>
          </p:spPr>
          <p:txBody>
            <a:bodyPr wrap="square" rtlCol="0">
              <a:spAutoFit/>
            </a:bodyPr>
            <a:lstStyle/>
            <a:p>
              <a:r>
                <a:rPr lang="en-US" sz="1200" b="1" dirty="0">
                  <a:solidFill>
                    <a:srgbClr val="385D8A"/>
                  </a:solidFill>
                </a:rPr>
                <a:t>DB4</a:t>
              </a:r>
            </a:p>
          </p:txBody>
        </p:sp>
        <p:cxnSp>
          <p:nvCxnSpPr>
            <p:cNvPr id="228" name="Straight Connector 154"/>
            <p:cNvCxnSpPr/>
            <p:nvPr/>
          </p:nvCxnSpPr>
          <p:spPr>
            <a:xfrm>
              <a:off x="901994" y="5334000"/>
              <a:ext cx="666376" cy="1728"/>
            </a:xfrm>
            <a:prstGeom prst="line">
              <a:avLst/>
            </a:prstGeom>
            <a:ln w="22225" cmpd="sng">
              <a:solidFill>
                <a:srgbClr val="385D8A"/>
              </a:solidFill>
            </a:ln>
          </p:spPr>
          <p:style>
            <a:lnRef idx="1">
              <a:schemeClr val="dk1"/>
            </a:lnRef>
            <a:fillRef idx="0">
              <a:schemeClr val="dk1"/>
            </a:fillRef>
            <a:effectRef idx="0">
              <a:schemeClr val="dk1"/>
            </a:effectRef>
            <a:fontRef idx="minor">
              <a:schemeClr val="tx1"/>
            </a:fontRef>
          </p:style>
        </p:cxnSp>
        <p:sp>
          <p:nvSpPr>
            <p:cNvPr id="229" name="TextBox 155"/>
            <p:cNvSpPr txBox="1"/>
            <p:nvPr/>
          </p:nvSpPr>
          <p:spPr>
            <a:xfrm>
              <a:off x="990062" y="5870867"/>
              <a:ext cx="536376" cy="276999"/>
            </a:xfrm>
            <a:prstGeom prst="rect">
              <a:avLst/>
            </a:prstGeom>
            <a:noFill/>
            <a:ln w="38100" cmpd="sng">
              <a:noFill/>
            </a:ln>
          </p:spPr>
          <p:txBody>
            <a:bodyPr wrap="square" rtlCol="0">
              <a:spAutoFit/>
            </a:bodyPr>
            <a:lstStyle/>
            <a:p>
              <a:r>
                <a:rPr lang="en-US" sz="1200" b="1" dirty="0">
                  <a:solidFill>
                    <a:srgbClr val="385D8A"/>
                  </a:solidFill>
                  <a:cs typeface="Arial" pitchFamily="34" charset="0"/>
                </a:rPr>
                <a:t>DB5</a:t>
              </a:r>
            </a:p>
          </p:txBody>
        </p:sp>
      </p:grpSp>
      <p:cxnSp>
        <p:nvCxnSpPr>
          <p:cNvPr id="230" name="Straight Arrow Connector 156"/>
          <p:cNvCxnSpPr>
            <a:stCxn id="212" idx="2"/>
          </p:cNvCxnSpPr>
          <p:nvPr/>
        </p:nvCxnSpPr>
        <p:spPr>
          <a:xfrm rot="16200000" flipH="1">
            <a:off x="7140283" y="4761820"/>
            <a:ext cx="387070" cy="5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Straight Arrow Connector 157"/>
          <p:cNvCxnSpPr>
            <a:stCxn id="213" idx="2"/>
          </p:cNvCxnSpPr>
          <p:nvPr/>
        </p:nvCxnSpPr>
        <p:spPr>
          <a:xfrm rot="5400000">
            <a:off x="8458195" y="4760632"/>
            <a:ext cx="388839" cy="420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2" name="TextBox 158"/>
          <p:cNvSpPr txBox="1"/>
          <p:nvPr/>
        </p:nvSpPr>
        <p:spPr>
          <a:xfrm>
            <a:off x="4451499" y="5747444"/>
            <a:ext cx="536376" cy="276999"/>
          </a:xfrm>
          <a:prstGeom prst="rect">
            <a:avLst/>
          </a:prstGeom>
          <a:noFill/>
        </p:spPr>
        <p:txBody>
          <a:bodyPr wrap="square" rtlCol="0">
            <a:spAutoFit/>
          </a:bodyPr>
          <a:lstStyle/>
          <a:p>
            <a:r>
              <a:rPr lang="en-US" sz="1200" b="1" dirty="0">
                <a:solidFill>
                  <a:srgbClr val="385D8A"/>
                </a:solidFill>
                <a:cs typeface="Arial" pitchFamily="34" charset="0"/>
              </a:rPr>
              <a:t>DB1</a:t>
            </a:r>
          </a:p>
        </p:txBody>
      </p:sp>
      <p:cxnSp>
        <p:nvCxnSpPr>
          <p:cNvPr id="233" name="Straight Connector 159"/>
          <p:cNvCxnSpPr/>
          <p:nvPr/>
        </p:nvCxnSpPr>
        <p:spPr>
          <a:xfrm>
            <a:off x="3038771" y="5455181"/>
            <a:ext cx="67312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234" name="TextBox 160"/>
          <p:cNvSpPr txBox="1"/>
          <p:nvPr/>
        </p:nvSpPr>
        <p:spPr>
          <a:xfrm>
            <a:off x="3151066" y="5203432"/>
            <a:ext cx="582734" cy="274719"/>
          </a:xfrm>
          <a:prstGeom prst="rect">
            <a:avLst/>
          </a:prstGeom>
          <a:noFill/>
        </p:spPr>
        <p:txBody>
          <a:bodyPr wrap="square" rtlCol="0">
            <a:spAutoFit/>
          </a:bodyPr>
          <a:lstStyle/>
          <a:p>
            <a:r>
              <a:rPr lang="en-US" sz="1200" b="1" dirty="0">
                <a:solidFill>
                  <a:srgbClr val="385D8A"/>
                </a:solidFill>
                <a:cs typeface="Arial" pitchFamily="34" charset="0"/>
              </a:rPr>
              <a:t>DB1</a:t>
            </a:r>
          </a:p>
        </p:txBody>
      </p:sp>
      <p:cxnSp>
        <p:nvCxnSpPr>
          <p:cNvPr id="235" name="Straight Connector 161"/>
          <p:cNvCxnSpPr/>
          <p:nvPr/>
        </p:nvCxnSpPr>
        <p:spPr>
          <a:xfrm>
            <a:off x="3046765" y="5211784"/>
            <a:ext cx="666376" cy="1728"/>
          </a:xfrm>
          <a:prstGeom prst="line">
            <a:avLst/>
          </a:prstGeom>
          <a:ln w="22225">
            <a:solidFill>
              <a:srgbClr val="385D8A"/>
            </a:solidFill>
          </a:ln>
        </p:spPr>
        <p:style>
          <a:lnRef idx="1">
            <a:schemeClr val="dk1"/>
          </a:lnRef>
          <a:fillRef idx="0">
            <a:schemeClr val="dk1"/>
          </a:fillRef>
          <a:effectRef idx="0">
            <a:schemeClr val="dk1"/>
          </a:effectRef>
          <a:fontRef idx="minor">
            <a:schemeClr val="tx1"/>
          </a:fontRef>
        </p:style>
      </p:cxnSp>
      <p:sp>
        <p:nvSpPr>
          <p:cNvPr id="236" name="TextBox 162"/>
          <p:cNvSpPr txBox="1"/>
          <p:nvPr/>
        </p:nvSpPr>
        <p:spPr>
          <a:xfrm>
            <a:off x="7086905" y="5478119"/>
            <a:ext cx="533095" cy="276999"/>
          </a:xfrm>
          <a:prstGeom prst="rect">
            <a:avLst/>
          </a:prstGeom>
          <a:noFill/>
        </p:spPr>
        <p:txBody>
          <a:bodyPr wrap="square" rtlCol="0">
            <a:spAutoFit/>
          </a:bodyPr>
          <a:lstStyle/>
          <a:p>
            <a:r>
              <a:rPr lang="en-US" sz="1200" b="1" dirty="0">
                <a:solidFill>
                  <a:srgbClr val="385D8A"/>
                </a:solidFill>
              </a:rPr>
              <a:t>DB1</a:t>
            </a:r>
          </a:p>
        </p:txBody>
      </p:sp>
      <p:sp>
        <p:nvSpPr>
          <p:cNvPr id="237" name="Rectangle 163"/>
          <p:cNvSpPr/>
          <p:nvPr/>
        </p:nvSpPr>
        <p:spPr>
          <a:xfrm>
            <a:off x="3147950" y="5775775"/>
            <a:ext cx="457200" cy="18288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38" name="Rectangle 164"/>
          <p:cNvSpPr/>
          <p:nvPr/>
        </p:nvSpPr>
        <p:spPr>
          <a:xfrm>
            <a:off x="5791200" y="5249550"/>
            <a:ext cx="457200" cy="18288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39" name="Rectangle 165"/>
          <p:cNvSpPr/>
          <p:nvPr/>
        </p:nvSpPr>
        <p:spPr>
          <a:xfrm>
            <a:off x="7086600" y="5249550"/>
            <a:ext cx="457200" cy="18288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40" name="Rectangle 166"/>
          <p:cNvSpPr/>
          <p:nvPr/>
        </p:nvSpPr>
        <p:spPr>
          <a:xfrm>
            <a:off x="8401050" y="5520950"/>
            <a:ext cx="457200" cy="18288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241" name="Straight Arrow Connector 167"/>
          <p:cNvCxnSpPr>
            <a:stCxn id="207" idx="3"/>
            <a:endCxn id="208" idx="1"/>
          </p:cNvCxnSpPr>
          <p:nvPr/>
        </p:nvCxnSpPr>
        <p:spPr>
          <a:xfrm>
            <a:off x="5196840" y="4280719"/>
            <a:ext cx="310826" cy="1588"/>
          </a:xfrm>
          <a:prstGeom prst="straightConnector1">
            <a:avLst/>
          </a:prstGeom>
          <a:ln w="190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168"/>
          <p:cNvCxnSpPr/>
          <p:nvPr/>
        </p:nvCxnSpPr>
        <p:spPr>
          <a:xfrm>
            <a:off x="3886200" y="4258950"/>
            <a:ext cx="310826" cy="1588"/>
          </a:xfrm>
          <a:prstGeom prst="straightConnector1">
            <a:avLst/>
          </a:prstGeom>
          <a:ln w="190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169"/>
          <p:cNvCxnSpPr/>
          <p:nvPr/>
        </p:nvCxnSpPr>
        <p:spPr>
          <a:xfrm>
            <a:off x="6517944" y="4258950"/>
            <a:ext cx="310826" cy="1588"/>
          </a:xfrm>
          <a:prstGeom prst="straightConnector1">
            <a:avLst/>
          </a:prstGeom>
          <a:ln w="190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170"/>
          <p:cNvCxnSpPr/>
          <p:nvPr/>
        </p:nvCxnSpPr>
        <p:spPr>
          <a:xfrm>
            <a:off x="7834952" y="4258950"/>
            <a:ext cx="310826" cy="1588"/>
          </a:xfrm>
          <a:prstGeom prst="straightConnector1">
            <a:avLst/>
          </a:prstGeom>
          <a:ln w="190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45" name="Rectangle 171"/>
          <p:cNvSpPr/>
          <p:nvPr/>
        </p:nvSpPr>
        <p:spPr>
          <a:xfrm>
            <a:off x="3159825" y="5249550"/>
            <a:ext cx="457200" cy="18288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46" name="TextBox 172"/>
          <p:cNvSpPr txBox="1"/>
          <p:nvPr/>
        </p:nvSpPr>
        <p:spPr>
          <a:xfrm>
            <a:off x="2672971" y="3675212"/>
            <a:ext cx="707136" cy="307777"/>
          </a:xfrm>
          <a:prstGeom prst="rect">
            <a:avLst/>
          </a:prstGeom>
          <a:noFill/>
        </p:spPr>
        <p:txBody>
          <a:bodyPr wrap="square" rtlCol="0">
            <a:spAutoFit/>
          </a:bodyPr>
          <a:lstStyle/>
          <a:p>
            <a:r>
              <a:rPr lang="en-US" sz="1400" dirty="0"/>
              <a:t>DAG</a:t>
            </a:r>
          </a:p>
        </p:txBody>
      </p:sp>
      <p:grpSp>
        <p:nvGrpSpPr>
          <p:cNvPr id="247" name="Group 80"/>
          <p:cNvGrpSpPr/>
          <p:nvPr/>
        </p:nvGrpSpPr>
        <p:grpSpPr>
          <a:xfrm flipV="1">
            <a:off x="2612011" y="4310545"/>
            <a:ext cx="6683604" cy="357702"/>
            <a:chOff x="1845840" y="2207421"/>
            <a:chExt cx="3637823" cy="535779"/>
          </a:xfrm>
        </p:grpSpPr>
        <p:cxnSp>
          <p:nvCxnSpPr>
            <p:cNvPr id="248" name="Straight Connector 174"/>
            <p:cNvCxnSpPr>
              <a:stCxn id="250" idx="0"/>
              <a:endCxn id="249" idx="0"/>
            </p:cNvCxnSpPr>
            <p:nvPr/>
          </p:nvCxnSpPr>
          <p:spPr>
            <a:xfrm flipV="1">
              <a:off x="2184620" y="2207421"/>
              <a:ext cx="3033713" cy="2379"/>
            </a:xfrm>
            <a:prstGeom prst="line">
              <a:avLst/>
            </a:prstGeom>
            <a:ln w="19050">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9" name="Arc 175"/>
            <p:cNvSpPr/>
            <p:nvPr/>
          </p:nvSpPr>
          <p:spPr>
            <a:xfrm>
              <a:off x="4953001" y="2209800"/>
              <a:ext cx="530662" cy="533400"/>
            </a:xfrm>
            <a:prstGeom prst="arc">
              <a:avLst>
                <a:gd name="adj1" fmla="val 16200000"/>
                <a:gd name="adj2" fmla="val 1230439"/>
              </a:avLst>
            </a:prstGeom>
            <a:ln w="190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0" name="Arc 176"/>
            <p:cNvSpPr/>
            <p:nvPr/>
          </p:nvSpPr>
          <p:spPr>
            <a:xfrm flipH="1">
              <a:off x="1845840" y="2209800"/>
              <a:ext cx="677559" cy="533400"/>
            </a:xfrm>
            <a:prstGeom prst="arc">
              <a:avLst>
                <a:gd name="adj1" fmla="val 16200000"/>
                <a:gd name="adj2" fmla="val 1187635"/>
              </a:avLst>
            </a:prstGeom>
            <a:ln w="190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51" name="Multiply 72"/>
          <p:cNvSpPr/>
          <p:nvPr/>
        </p:nvSpPr>
        <p:spPr bwMode="auto">
          <a:xfrm>
            <a:off x="2438400" y="3496949"/>
            <a:ext cx="1828800" cy="2133600"/>
          </a:xfrm>
          <a:prstGeom prst="mathMultiply">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solidFill>
                <a:schemeClr val="tx2">
                  <a:lumMod val="20000"/>
                  <a:lumOff val="80000"/>
                </a:schemeClr>
              </a:solidFill>
              <a:effectLst>
                <a:outerShdw blurRad="38100" dist="38100" dir="2700000" algn="tl">
                  <a:srgbClr val="000000">
                    <a:alpha val="43137"/>
                  </a:srgbClr>
                </a:outerShdw>
              </a:effectLst>
              <a:latin typeface="Segoe" pitchFamily="34" charset="0"/>
            </a:endParaRPr>
          </a:p>
        </p:txBody>
      </p:sp>
      <p:sp>
        <p:nvSpPr>
          <p:cNvPr id="81" name="Titel 1">
            <a:extLst>
              <a:ext uri="{FF2B5EF4-FFF2-40B4-BE49-F238E27FC236}">
                <a16:creationId xmlns:a16="http://schemas.microsoft.com/office/drawing/2014/main" id="{9B837352-BDEC-49AF-A086-A91E17A15A69}"/>
              </a:ext>
            </a:extLst>
          </p:cNvPr>
          <p:cNvSpPr>
            <a:spLocks noGrp="1"/>
          </p:cNvSpPr>
          <p:nvPr>
            <p:ph type="title"/>
          </p:nvPr>
        </p:nvSpPr>
        <p:spPr bwMode="black">
          <a:xfrm>
            <a:off x="624000" y="405000"/>
            <a:ext cx="10944000" cy="720000"/>
          </a:xfrm>
        </p:spPr>
        <p:txBody>
          <a:bodyPr/>
          <a:lstStyle/>
          <a:p>
            <a:r>
              <a:rPr lang="en-US" dirty="0"/>
              <a:t>AD-ra </a:t>
            </a:r>
            <a:r>
              <a:rPr lang="en-US" dirty="0" err="1"/>
              <a:t>épülő</a:t>
            </a:r>
            <a:r>
              <a:rPr lang="en-US" dirty="0"/>
              <a:t> </a:t>
            </a:r>
            <a:r>
              <a:rPr lang="en-US" dirty="0" err="1"/>
              <a:t>szolgáltatások</a:t>
            </a:r>
            <a:endParaRPr lang="en-US" dirty="0"/>
          </a:p>
        </p:txBody>
      </p:sp>
    </p:spTree>
    <p:extLst>
      <p:ext uri="{BB962C8B-B14F-4D97-AF65-F5344CB8AC3E}">
        <p14:creationId xmlns:p14="http://schemas.microsoft.com/office/powerpoint/2010/main" val="182816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blinds(horizontal)">
                                      <p:cBhvr>
                                        <p:cTn id="7" dur="500"/>
                                        <p:tgtEl>
                                          <p:spTgt spid="251"/>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58333E-6 -3.7037E-6 L 0.10769 0.07477 " pathEditMode="relative" rAng="0" ptsTypes="AA">
                                      <p:cBhvr>
                                        <p:cTn id="11" dur="2000" fill="hold"/>
                                        <p:tgtEl>
                                          <p:spTgt spid="245"/>
                                        </p:tgtEl>
                                        <p:attrNameLst>
                                          <p:attrName>ppt_x</p:attrName>
                                          <p:attrName>ppt_y</p:attrName>
                                        </p:attrNameLst>
                                      </p:cBhvr>
                                      <p:rCtr x="5378" y="3727"/>
                                    </p:animMotion>
                                  </p:childTnLst>
                                </p:cTn>
                              </p:par>
                              <p:par>
                                <p:cTn id="12" presetID="0" presetClass="path" presetSubtype="0" accel="50000" decel="50000" fill="hold" grpId="0" nodeType="withEffect">
                                  <p:stCondLst>
                                    <p:cond delay="0"/>
                                  </p:stCondLst>
                                  <p:childTnLst>
                                    <p:animMotion origin="layout" path="M -3.125E-6 -4.07407E-6 L 0.32461 -0.03981 " pathEditMode="relative" rAng="0" ptsTypes="AA">
                                      <p:cBhvr>
                                        <p:cTn id="13" dur="2000" fill="hold"/>
                                        <p:tgtEl>
                                          <p:spTgt spid="237"/>
                                        </p:tgtEl>
                                        <p:attrNameLst>
                                          <p:attrName>ppt_x</p:attrName>
                                          <p:attrName>ppt_y</p:attrName>
                                        </p:attrNameLst>
                                      </p:cBhvr>
                                      <p:rCtr x="16224" y="-1991"/>
                                    </p:animMotion>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1" nodeType="clickEffect">
                                  <p:stCondLst>
                                    <p:cond delay="0"/>
                                  </p:stCondLst>
                                  <p:childTnLst>
                                    <p:animEffect transition="out" filter="blinds(horizontal)">
                                      <p:cBhvr>
                                        <p:cTn id="17" dur="500"/>
                                        <p:tgtEl>
                                          <p:spTgt spid="251"/>
                                        </p:tgtEl>
                                      </p:cBhvr>
                                    </p:animEffect>
                                    <p:set>
                                      <p:cBhvr>
                                        <p:cTn id="18" dur="1" fill="hold">
                                          <p:stCondLst>
                                            <p:cond delay="499"/>
                                          </p:stCondLst>
                                        </p:cTn>
                                        <p:tgtEl>
                                          <p:spTgt spid="2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2"/>
                                        </p:tgtEl>
                                        <p:attrNameLst>
                                          <p:attrName>style.visibility</p:attrName>
                                        </p:attrNameLst>
                                      </p:cBhvr>
                                      <p:to>
                                        <p:strVal val="visible"/>
                                      </p:to>
                                    </p:set>
                                    <p:animEffect transition="in" filter="blinds(horizontal)">
                                      <p:cBhvr>
                                        <p:cTn id="23" dur="500"/>
                                        <p:tgtEl>
                                          <p:spTgt spid="182"/>
                                        </p:tgtEl>
                                      </p:cBhvr>
                                    </p:animEffect>
                                  </p:childTnLst>
                                </p:cTn>
                              </p:par>
                              <p:par>
                                <p:cTn id="24" presetID="3" presetClass="entr" presetSubtype="10" fill="hold" nodeType="withEffect">
                                  <p:stCondLst>
                                    <p:cond delay="0"/>
                                  </p:stCondLst>
                                  <p:childTnLst>
                                    <p:set>
                                      <p:cBhvr>
                                        <p:cTn id="25" dur="1" fill="hold">
                                          <p:stCondLst>
                                            <p:cond delay="0"/>
                                          </p:stCondLst>
                                        </p:cTn>
                                        <p:tgtEl>
                                          <p:spTgt spid="183"/>
                                        </p:tgtEl>
                                        <p:attrNameLst>
                                          <p:attrName>style.visibility</p:attrName>
                                        </p:attrNameLst>
                                      </p:cBhvr>
                                      <p:to>
                                        <p:strVal val="visible"/>
                                      </p:to>
                                    </p:set>
                                    <p:animEffect transition="in" filter="blinds(horizontal)">
                                      <p:cBhvr>
                                        <p:cTn id="26" dur="500"/>
                                        <p:tgtEl>
                                          <p:spTgt spid="183"/>
                                        </p:tgtEl>
                                      </p:cBhvr>
                                    </p:animEffect>
                                  </p:childTnLst>
                                </p:cTn>
                              </p:par>
                              <p:par>
                                <p:cTn id="27" presetID="3" presetClass="entr" presetSubtype="10" fill="hold" nodeType="withEffect">
                                  <p:stCondLst>
                                    <p:cond delay="0"/>
                                  </p:stCondLst>
                                  <p:childTnLst>
                                    <p:set>
                                      <p:cBhvr>
                                        <p:cTn id="28" dur="1" fill="hold">
                                          <p:stCondLst>
                                            <p:cond delay="0"/>
                                          </p:stCondLst>
                                        </p:cTn>
                                        <p:tgtEl>
                                          <p:spTgt spid="181"/>
                                        </p:tgtEl>
                                        <p:attrNameLst>
                                          <p:attrName>style.visibility</p:attrName>
                                        </p:attrNameLst>
                                      </p:cBhvr>
                                      <p:to>
                                        <p:strVal val="visible"/>
                                      </p:to>
                                    </p:set>
                                    <p:animEffect transition="in" filter="blinds(horizontal)">
                                      <p:cBhvr>
                                        <p:cTn id="29"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45" grpId="0" animBg="1"/>
      <p:bldP spid="251" grpId="0" animBg="1"/>
      <p:bldP spid="251"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en-US" sz="2500"/>
              <a:t>AD-ra </a:t>
            </a:r>
            <a:r>
              <a:rPr lang="en-US" sz="2500" err="1"/>
              <a:t>épülő</a:t>
            </a:r>
            <a:r>
              <a:rPr lang="en-US" sz="2500"/>
              <a:t> </a:t>
            </a:r>
            <a:r>
              <a:rPr lang="en-US" sz="2500" err="1"/>
              <a:t>szolgáltatások</a:t>
            </a:r>
            <a:br>
              <a:rPr lang="hu-HU" sz="2500"/>
            </a:br>
            <a:r>
              <a:rPr lang="hu-HU" sz="2500"/>
              <a:t>    - Exchange szerepkörök</a:t>
            </a:r>
            <a:endParaRPr lang="en-US" sz="2500"/>
          </a:p>
        </p:txBody>
      </p:sp>
      <p:pic>
        <p:nvPicPr>
          <p:cNvPr id="4" name="Kép 3" descr="A képen szöveg látható&#10;&#10;Automatikusan generált leírás">
            <a:extLst>
              <a:ext uri="{FF2B5EF4-FFF2-40B4-BE49-F238E27FC236}">
                <a16:creationId xmlns:a16="http://schemas.microsoft.com/office/drawing/2014/main" id="{A81CE61A-FA34-4129-8AE9-C6DDB34CBBB9}"/>
              </a:ext>
            </a:extLst>
          </p:cNvPr>
          <p:cNvPicPr>
            <a:picLocks noChangeAspect="1"/>
          </p:cNvPicPr>
          <p:nvPr/>
        </p:nvPicPr>
        <p:blipFill>
          <a:blip r:embed="rId2"/>
          <a:stretch>
            <a:fillRect/>
          </a:stretch>
        </p:blipFill>
        <p:spPr>
          <a:xfrm>
            <a:off x="6501187" y="1484313"/>
            <a:ext cx="5430857" cy="4752000"/>
          </a:xfrm>
          <a:prstGeom prst="rect">
            <a:avLst/>
          </a:prstGeom>
          <a:noFill/>
        </p:spPr>
      </p:pic>
      <p:sp>
        <p:nvSpPr>
          <p:cNvPr id="5" name="Inhaltsplatzhalter 4">
            <a:extLst>
              <a:ext uri="{FF2B5EF4-FFF2-40B4-BE49-F238E27FC236}">
                <a16:creationId xmlns:a16="http://schemas.microsoft.com/office/drawing/2014/main" id="{BDFB8913-B019-4991-B2D5-89D5D8DF1109}"/>
              </a:ext>
            </a:extLst>
          </p:cNvPr>
          <p:cNvSpPr>
            <a:spLocks noGrp="1"/>
          </p:cNvSpPr>
          <p:nvPr>
            <p:ph sz="quarter" idx="14"/>
          </p:nvPr>
        </p:nvSpPr>
        <p:spPr bwMode="black">
          <a:xfrm>
            <a:off x="624000" y="1484313"/>
            <a:ext cx="5760032" cy="4752000"/>
          </a:xfrm>
        </p:spPr>
        <p:txBody>
          <a:bodyPr>
            <a:normAutofit/>
          </a:bodyPr>
          <a:lstStyle/>
          <a:p>
            <a:pPr lvl="2">
              <a:lnSpc>
                <a:spcPct val="90000"/>
              </a:lnSpc>
            </a:pPr>
            <a:r>
              <a:rPr lang="en-US" altLang="hu-HU" b="1" dirty="0"/>
              <a:t>Client Access</a:t>
            </a:r>
            <a:r>
              <a:rPr lang="hu-HU" altLang="hu-HU" b="1" dirty="0"/>
              <a:t> </a:t>
            </a:r>
            <a:r>
              <a:rPr lang="hu-HU" altLang="hu-HU" dirty="0"/>
              <a:t>(</a:t>
            </a:r>
            <a:r>
              <a:rPr lang="hu-HU" dirty="0"/>
              <a:t>teszi lehetővé a felhasználóknak a leveleikhez való hozzáférést [</a:t>
            </a:r>
            <a:r>
              <a:rPr lang="hu-HU" dirty="0" err="1"/>
              <a:t>owa</a:t>
            </a:r>
            <a:r>
              <a:rPr lang="hu-HU" dirty="0"/>
              <a:t>, </a:t>
            </a:r>
            <a:r>
              <a:rPr lang="hu-HU" dirty="0" err="1"/>
              <a:t>outlook</a:t>
            </a:r>
            <a:r>
              <a:rPr lang="hu-HU" dirty="0"/>
              <a:t> </a:t>
            </a:r>
            <a:r>
              <a:rPr lang="hu-HU" dirty="0" err="1"/>
              <a:t>anywhere</a:t>
            </a:r>
            <a:r>
              <a:rPr lang="hu-HU" dirty="0"/>
              <a:t>, </a:t>
            </a:r>
            <a:r>
              <a:rPr lang="hu-HU" dirty="0" err="1"/>
              <a:t>ActiveSync</a:t>
            </a:r>
            <a:r>
              <a:rPr lang="hu-HU" dirty="0"/>
              <a:t>]</a:t>
            </a:r>
            <a:r>
              <a:rPr lang="hu-HU" altLang="hu-HU" dirty="0"/>
              <a:t>)</a:t>
            </a:r>
          </a:p>
          <a:p>
            <a:pPr marL="0" lvl="2" indent="0">
              <a:lnSpc>
                <a:spcPct val="90000"/>
              </a:lnSpc>
              <a:buNone/>
            </a:pPr>
            <a:endParaRPr lang="en-US" altLang="hu-HU" dirty="0"/>
          </a:p>
          <a:p>
            <a:pPr lvl="2">
              <a:lnSpc>
                <a:spcPct val="90000"/>
              </a:lnSpc>
            </a:pPr>
            <a:r>
              <a:rPr lang="en-US" altLang="hu-HU" dirty="0"/>
              <a:t> </a:t>
            </a:r>
            <a:r>
              <a:rPr lang="en-US" altLang="hu-HU" b="1" dirty="0"/>
              <a:t>Hub Transport</a:t>
            </a:r>
            <a:r>
              <a:rPr lang="hu-HU" altLang="hu-HU" b="1" dirty="0"/>
              <a:t> </a:t>
            </a:r>
            <a:r>
              <a:rPr lang="hu-HU" altLang="hu-HU" dirty="0"/>
              <a:t>(</a:t>
            </a:r>
            <a:r>
              <a:rPr lang="hu-HU" dirty="0"/>
              <a:t>feladata a levelek továbbítása a szervezeten belül és a külvilág felé</a:t>
            </a:r>
            <a:r>
              <a:rPr lang="hu-HU" altLang="hu-HU" dirty="0"/>
              <a:t>)</a:t>
            </a:r>
          </a:p>
          <a:p>
            <a:pPr marL="0" lvl="2" indent="0">
              <a:lnSpc>
                <a:spcPct val="90000"/>
              </a:lnSpc>
              <a:buNone/>
            </a:pPr>
            <a:endParaRPr lang="en-US" altLang="hu-HU" dirty="0"/>
          </a:p>
          <a:p>
            <a:pPr lvl="2">
              <a:lnSpc>
                <a:spcPct val="90000"/>
              </a:lnSpc>
            </a:pPr>
            <a:r>
              <a:rPr lang="en-US" altLang="hu-HU" dirty="0"/>
              <a:t>  </a:t>
            </a:r>
            <a:r>
              <a:rPr lang="en-US" altLang="hu-HU" b="1" dirty="0"/>
              <a:t>Mailbox</a:t>
            </a:r>
            <a:r>
              <a:rPr lang="hu-HU" altLang="hu-HU" dirty="0"/>
              <a:t> (</a:t>
            </a:r>
            <a:r>
              <a:rPr lang="hu-HU" dirty="0"/>
              <a:t>szolgálja ki a MAPI klienseket. A </a:t>
            </a:r>
            <a:r>
              <a:rPr lang="hu-HU" dirty="0" err="1"/>
              <a:t>Hub</a:t>
            </a:r>
            <a:r>
              <a:rPr lang="hu-HU" dirty="0"/>
              <a:t> </a:t>
            </a:r>
            <a:r>
              <a:rPr lang="hu-HU" dirty="0" err="1"/>
              <a:t>Transport</a:t>
            </a:r>
            <a:r>
              <a:rPr lang="hu-HU" dirty="0"/>
              <a:t> szerepkör nélkül levelezésre önmagában nem alkalmas.</a:t>
            </a:r>
            <a:r>
              <a:rPr lang="hu-HU" altLang="hu-HU" dirty="0"/>
              <a:t>)</a:t>
            </a:r>
          </a:p>
          <a:p>
            <a:pPr marL="0" lvl="2" indent="0">
              <a:lnSpc>
                <a:spcPct val="90000"/>
              </a:lnSpc>
              <a:buNone/>
            </a:pPr>
            <a:endParaRPr lang="en-US" altLang="hu-HU" dirty="0"/>
          </a:p>
          <a:p>
            <a:pPr lvl="2">
              <a:lnSpc>
                <a:spcPct val="90000"/>
              </a:lnSpc>
            </a:pPr>
            <a:r>
              <a:rPr lang="en-US" altLang="hu-HU" dirty="0"/>
              <a:t>   </a:t>
            </a:r>
            <a:r>
              <a:rPr lang="en-US" altLang="hu-HU" b="1" dirty="0"/>
              <a:t>Edge Transport</a:t>
            </a:r>
            <a:r>
              <a:rPr lang="hu-HU" altLang="hu-HU" b="1" dirty="0"/>
              <a:t> </a:t>
            </a:r>
            <a:r>
              <a:rPr lang="hu-HU" altLang="hu-HU" dirty="0"/>
              <a:t>(</a:t>
            </a:r>
            <a:r>
              <a:rPr lang="hu-HU" dirty="0"/>
              <a:t>feladata, hogy a belső hálózaton kívül, a DMZ-ben elhelyezkedve bonyolítsa le az Exchange szervezet külvilággal folytatott kommunikációját.</a:t>
            </a:r>
            <a:r>
              <a:rPr lang="hu-HU" altLang="hu-HU" dirty="0"/>
              <a:t>)</a:t>
            </a:r>
          </a:p>
          <a:p>
            <a:pPr marL="0" lvl="2" indent="0">
              <a:lnSpc>
                <a:spcPct val="90000"/>
              </a:lnSpc>
              <a:buNone/>
            </a:pPr>
            <a:endParaRPr lang="en-US" altLang="hu-HU" dirty="0"/>
          </a:p>
          <a:p>
            <a:pPr lvl="2">
              <a:lnSpc>
                <a:spcPct val="90000"/>
              </a:lnSpc>
            </a:pPr>
            <a:r>
              <a:rPr lang="en-US" altLang="hu-HU" dirty="0"/>
              <a:t>  </a:t>
            </a:r>
            <a:r>
              <a:rPr lang="en-US" altLang="hu-HU" b="1" dirty="0"/>
              <a:t>Unified Messaging</a:t>
            </a:r>
            <a:r>
              <a:rPr lang="hu-HU" altLang="hu-HU" b="1" dirty="0"/>
              <a:t> </a:t>
            </a:r>
            <a:r>
              <a:rPr lang="hu-HU" altLang="hu-HU" dirty="0"/>
              <a:t>(</a:t>
            </a:r>
            <a:r>
              <a:rPr lang="hu-HU" dirty="0"/>
              <a:t>a felhasználók hangalapú hozzáférésének biztosítása, a hangalapú üzentek konvertálása, továbbítása.</a:t>
            </a:r>
            <a:r>
              <a:rPr lang="hu-HU" altLang="hu-HU" dirty="0"/>
              <a:t>)</a:t>
            </a:r>
            <a:endParaRPr lang="en-US" altLang="hu-HU"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71</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3738587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en-US" sz="2500" dirty="0"/>
              <a:t>AD-ra </a:t>
            </a:r>
            <a:r>
              <a:rPr lang="en-US" sz="2500" dirty="0" err="1"/>
              <a:t>épülő</a:t>
            </a:r>
            <a:r>
              <a:rPr lang="en-US" sz="2500" dirty="0"/>
              <a:t> </a:t>
            </a:r>
            <a:r>
              <a:rPr lang="en-US" sz="2500" dirty="0" err="1"/>
              <a:t>szolgáltatások</a:t>
            </a:r>
            <a:br>
              <a:rPr lang="hu-HU" sz="2500" dirty="0"/>
            </a:br>
            <a:r>
              <a:rPr lang="hu-HU" sz="2500" dirty="0"/>
              <a:t>    - Exchange telepítése</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4"/>
          </p:nvPr>
        </p:nvSpPr>
        <p:spPr bwMode="black">
          <a:xfrm>
            <a:off x="624000" y="1484313"/>
            <a:ext cx="7992280" cy="4752000"/>
          </a:xfrm>
        </p:spPr>
        <p:txBody>
          <a:bodyPr>
            <a:normAutofit/>
          </a:bodyPr>
          <a:lstStyle/>
          <a:p>
            <a:pPr marL="0" lvl="2" indent="0" algn="just">
              <a:lnSpc>
                <a:spcPct val="90000"/>
              </a:lnSpc>
              <a:buNone/>
            </a:pPr>
            <a:r>
              <a:rPr lang="hu-HU" altLang="hu-HU" dirty="0"/>
              <a:t>Ahhoz, hogy telepíteni tudjuk az Exchange-</a:t>
            </a:r>
            <a:r>
              <a:rPr lang="hu-HU" altLang="hu-HU" dirty="0" err="1"/>
              <a:t>et</a:t>
            </a:r>
            <a:r>
              <a:rPr lang="hu-HU" altLang="hu-HU" dirty="0"/>
              <a:t> különböző megelőző lépéseket végre kell hajtani a már meglévő </a:t>
            </a:r>
            <a:r>
              <a:rPr lang="hu-HU" altLang="hu-HU" dirty="0" err="1"/>
              <a:t>Active</a:t>
            </a:r>
            <a:r>
              <a:rPr lang="hu-HU" altLang="hu-HU" dirty="0"/>
              <a:t> </a:t>
            </a:r>
            <a:r>
              <a:rPr lang="hu-HU" altLang="hu-HU" dirty="0" err="1"/>
              <a:t>Directory</a:t>
            </a:r>
            <a:r>
              <a:rPr lang="hu-HU" altLang="hu-HU" dirty="0"/>
              <a:t> környezetben. Ez azt jelenti, hogy CMD-ben, de inkább </a:t>
            </a:r>
            <a:r>
              <a:rPr lang="hu-HU" altLang="hu-HU" b="1" dirty="0"/>
              <a:t>PowerShell</a:t>
            </a:r>
            <a:r>
              <a:rPr lang="hu-HU" altLang="hu-HU" dirty="0"/>
              <a:t>-ben ki kell adni az alábbi parancsokat, melyek módosítják a már feltelepített AD-t.</a:t>
            </a:r>
          </a:p>
          <a:p>
            <a:pPr marL="0" lvl="2" indent="0">
              <a:lnSpc>
                <a:spcPct val="90000"/>
              </a:lnSpc>
              <a:buNone/>
            </a:pPr>
            <a:endParaRPr lang="hu-HU" altLang="hu-HU" dirty="0"/>
          </a:p>
          <a:p>
            <a:pPr marL="342900" lvl="2" indent="-342900">
              <a:lnSpc>
                <a:spcPct val="90000"/>
              </a:lnSpc>
              <a:buAutoNum type="arabicPeriod"/>
            </a:pPr>
            <a:r>
              <a:rPr lang="hu-HU" altLang="hu-HU" dirty="0"/>
              <a:t>Lépés: Az</a:t>
            </a:r>
            <a:r>
              <a:rPr lang="en-US" altLang="hu-HU" dirty="0"/>
              <a:t> Active Directory </a:t>
            </a:r>
            <a:r>
              <a:rPr lang="hu-HU" altLang="hu-HU" dirty="0"/>
              <a:t>séma kiterjesztése</a:t>
            </a:r>
          </a:p>
          <a:p>
            <a:pPr marL="0" lvl="2" indent="0">
              <a:lnSpc>
                <a:spcPct val="90000"/>
              </a:lnSpc>
              <a:buNone/>
            </a:pPr>
            <a:endParaRPr lang="hu-HU" altLang="hu-HU" dirty="0"/>
          </a:p>
          <a:p>
            <a:pPr marL="0" lvl="2" indent="0">
              <a:lnSpc>
                <a:spcPct val="90000"/>
              </a:lnSpc>
              <a:buNone/>
            </a:pPr>
            <a:r>
              <a:rPr lang="hu-HU" altLang="hu-HU" dirty="0"/>
              <a:t>\</a:t>
            </a:r>
            <a:r>
              <a:rPr lang="en-US" altLang="hu-HU" dirty="0"/>
              <a:t>Setup.exe /</a:t>
            </a:r>
            <a:r>
              <a:rPr lang="en-US" altLang="hu-HU" dirty="0" err="1"/>
              <a:t>IAcceptExchangeServerLicenseTerms_DiagnosticDataON</a:t>
            </a:r>
            <a:r>
              <a:rPr lang="en-US" altLang="hu-HU" dirty="0"/>
              <a:t> /</a:t>
            </a:r>
            <a:r>
              <a:rPr lang="en-US" altLang="hu-HU" dirty="0" err="1"/>
              <a:t>PrepareSchema</a:t>
            </a:r>
            <a:endParaRPr lang="hu-HU" altLang="hu-HU" dirty="0"/>
          </a:p>
          <a:p>
            <a:pPr marL="0" lvl="2" indent="0">
              <a:lnSpc>
                <a:spcPct val="90000"/>
              </a:lnSpc>
              <a:buNone/>
            </a:pPr>
            <a:endParaRPr lang="hu-HU" altLang="hu-HU" dirty="0"/>
          </a:p>
          <a:p>
            <a:pPr marL="0" lvl="2" indent="0">
              <a:lnSpc>
                <a:spcPct val="90000"/>
              </a:lnSpc>
              <a:buNone/>
            </a:pPr>
            <a:r>
              <a:rPr lang="hu-HU" altLang="hu-HU" dirty="0"/>
              <a:t>Az AD-ban lévő sémaobjektumok határozzák meg az AD objektumainak tulajdonságait. Fontos szerepük miatt – az AD struktúráját alkotják – megváltoztatásuk vagy törlésük komoly következményekkel járhat, ezért csak szigorúan meghatározott szabályok alapján lehet változtatni rajtuk. Egy sémaobjektum megváltoztatása automatikusan </a:t>
            </a:r>
            <a:r>
              <a:rPr lang="hu-HU" altLang="hu-HU" dirty="0" err="1"/>
              <a:t>továbbterjed</a:t>
            </a:r>
            <a:r>
              <a:rPr lang="hu-HU" altLang="hu-HU" dirty="0"/>
              <a:t> az egész </a:t>
            </a:r>
            <a:r>
              <a:rPr lang="hu-HU" altLang="hu-HU" dirty="0" err="1"/>
              <a:t>Active</a:t>
            </a:r>
            <a:r>
              <a:rPr lang="hu-HU" altLang="hu-HU" dirty="0"/>
              <a:t> </a:t>
            </a:r>
            <a:r>
              <a:rPr lang="hu-HU" altLang="hu-HU" dirty="0" err="1"/>
              <a:t>Directoryban</a:t>
            </a:r>
            <a:r>
              <a:rPr lang="hu-HU" altLang="hu-HU" dirty="0"/>
              <a:t>, a létrehozott objektumot csak deaktiválni lehet – törölni nem. A séma megváltoztatása (tipikusan: bővítése) ezek miatt általában komoly tervezést igényel.</a:t>
            </a:r>
          </a:p>
          <a:p>
            <a:pPr marL="0" lvl="2" indent="0">
              <a:lnSpc>
                <a:spcPct val="90000"/>
              </a:lnSpc>
              <a:buNone/>
            </a:pPr>
            <a:endParaRPr lang="en-US" altLang="hu-HU" dirty="0"/>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72</a:t>
            </a:fld>
            <a:endParaRPr kumimoji="0" lang="en-US" b="0" i="0" u="none" strike="noStrike" kern="1200" cap="none" spc="0" normalizeH="0" baseline="0" noProof="0">
              <a:ln>
                <a:noFill/>
              </a:ln>
              <a:effectLst/>
              <a:uLnTx/>
              <a:uFillTx/>
            </a:endParaRPr>
          </a:p>
        </p:txBody>
      </p:sp>
      <p:pic>
        <p:nvPicPr>
          <p:cNvPr id="7" name="Kép 6" descr="A képen szöveg látható&#10;&#10;Automatikusan generált leírás">
            <a:extLst>
              <a:ext uri="{FF2B5EF4-FFF2-40B4-BE49-F238E27FC236}">
                <a16:creationId xmlns:a16="http://schemas.microsoft.com/office/drawing/2014/main" id="{EC0BAE3A-4D41-40B1-88A3-BD0A93F305DE}"/>
              </a:ext>
            </a:extLst>
          </p:cNvPr>
          <p:cNvPicPr>
            <a:picLocks noChangeAspect="1"/>
          </p:cNvPicPr>
          <p:nvPr/>
        </p:nvPicPr>
        <p:blipFill>
          <a:blip r:embed="rId2"/>
          <a:stretch>
            <a:fillRect/>
          </a:stretch>
        </p:blipFill>
        <p:spPr>
          <a:xfrm>
            <a:off x="8660453" y="2276872"/>
            <a:ext cx="3133725" cy="3438525"/>
          </a:xfrm>
          <a:prstGeom prst="rect">
            <a:avLst/>
          </a:prstGeom>
        </p:spPr>
      </p:pic>
    </p:spTree>
    <p:extLst>
      <p:ext uri="{BB962C8B-B14F-4D97-AF65-F5344CB8AC3E}">
        <p14:creationId xmlns:p14="http://schemas.microsoft.com/office/powerpoint/2010/main" val="2470066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en-US" sz="2500" dirty="0"/>
              <a:t>AD-ra </a:t>
            </a:r>
            <a:r>
              <a:rPr lang="en-US" sz="2500" dirty="0" err="1"/>
              <a:t>épülő</a:t>
            </a:r>
            <a:r>
              <a:rPr lang="en-US" sz="2500" dirty="0"/>
              <a:t> </a:t>
            </a:r>
            <a:r>
              <a:rPr lang="en-US" sz="2500" dirty="0" err="1"/>
              <a:t>szolgáltatások</a:t>
            </a:r>
            <a:br>
              <a:rPr lang="hu-HU" sz="2500" dirty="0"/>
            </a:br>
            <a:r>
              <a:rPr lang="hu-HU" sz="2500" dirty="0"/>
              <a:t>    - Exchange telepítése</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4"/>
          </p:nvPr>
        </p:nvSpPr>
        <p:spPr bwMode="black">
          <a:xfrm>
            <a:off x="624000" y="1484313"/>
            <a:ext cx="11160632" cy="4752000"/>
          </a:xfrm>
        </p:spPr>
        <p:txBody>
          <a:bodyPr>
            <a:normAutofit/>
          </a:bodyPr>
          <a:lstStyle/>
          <a:p>
            <a:pPr marL="457200" lvl="2" indent="-457200">
              <a:buFont typeface="+mj-lt"/>
              <a:buAutoNum type="arabicPeriod" startAt="2"/>
            </a:pPr>
            <a:r>
              <a:rPr lang="hu-HU" altLang="hu-HU" dirty="0"/>
              <a:t>Lépés: Az </a:t>
            </a:r>
            <a:r>
              <a:rPr lang="hu-HU" altLang="hu-HU" dirty="0" err="1"/>
              <a:t>Active</a:t>
            </a:r>
            <a:r>
              <a:rPr lang="hu-HU" altLang="hu-HU" dirty="0"/>
              <a:t> </a:t>
            </a:r>
            <a:r>
              <a:rPr lang="hu-HU" altLang="hu-HU" dirty="0" err="1"/>
              <a:t>Directory</a:t>
            </a:r>
            <a:r>
              <a:rPr lang="hu-HU" altLang="hu-HU" dirty="0"/>
              <a:t> felkészítése</a:t>
            </a:r>
          </a:p>
          <a:p>
            <a:pPr marL="0" lvl="2" indent="0">
              <a:lnSpc>
                <a:spcPct val="110000"/>
              </a:lnSpc>
              <a:buNone/>
            </a:pPr>
            <a:r>
              <a:rPr lang="en-US" altLang="hu-HU" dirty="0"/>
              <a:t>\Setup.exe /</a:t>
            </a:r>
            <a:r>
              <a:rPr lang="en-US" altLang="hu-HU" dirty="0" err="1"/>
              <a:t>IAcceptExchangeServerLicenseTerms_DiagnosticDataON</a:t>
            </a:r>
            <a:r>
              <a:rPr lang="en-US" altLang="hu-HU" dirty="0"/>
              <a:t> /</a:t>
            </a:r>
            <a:r>
              <a:rPr lang="en-US" altLang="hu-HU" dirty="0" err="1"/>
              <a:t>PrepareAD</a:t>
            </a:r>
            <a:r>
              <a:rPr lang="en-US" altLang="hu-HU" dirty="0"/>
              <a:t> /</a:t>
            </a:r>
            <a:r>
              <a:rPr lang="en-US" altLang="hu-HU" dirty="0" err="1"/>
              <a:t>OrganizationName</a:t>
            </a:r>
            <a:r>
              <a:rPr lang="en-US" altLang="hu-HU" dirty="0"/>
              <a:t>:"Contoso Corporation„</a:t>
            </a:r>
            <a:endParaRPr lang="hu-HU" altLang="hu-HU" dirty="0"/>
          </a:p>
          <a:p>
            <a:pPr marL="0" lvl="2" indent="0">
              <a:buNone/>
            </a:pPr>
            <a:endParaRPr lang="hu-HU" altLang="hu-HU" dirty="0"/>
          </a:p>
          <a:p>
            <a:pPr marL="0" lvl="2" indent="0">
              <a:lnSpc>
                <a:spcPct val="110000"/>
              </a:lnSpc>
              <a:buNone/>
            </a:pPr>
            <a:r>
              <a:rPr lang="hu-HU" altLang="hu-HU" dirty="0"/>
              <a:t>Az </a:t>
            </a:r>
            <a:r>
              <a:rPr lang="hu-HU" altLang="hu-HU" dirty="0" err="1"/>
              <a:t>Active</a:t>
            </a:r>
            <a:r>
              <a:rPr lang="hu-HU" altLang="hu-HU" dirty="0"/>
              <a:t> </a:t>
            </a:r>
            <a:r>
              <a:rPr lang="hu-HU" altLang="hu-HU" dirty="0" err="1"/>
              <a:t>Directory</a:t>
            </a:r>
            <a:r>
              <a:rPr lang="hu-HU" altLang="hu-HU" dirty="0"/>
              <a:t> séma kiterjesztése után az </a:t>
            </a:r>
            <a:r>
              <a:rPr lang="hu-HU" altLang="hu-HU" dirty="0" err="1"/>
              <a:t>Active</a:t>
            </a:r>
            <a:r>
              <a:rPr lang="hu-HU" altLang="hu-HU" dirty="0"/>
              <a:t> </a:t>
            </a:r>
            <a:r>
              <a:rPr lang="hu-HU" altLang="hu-HU" dirty="0" err="1"/>
              <a:t>Directory</a:t>
            </a:r>
            <a:r>
              <a:rPr lang="hu-HU" altLang="hu-HU" dirty="0"/>
              <a:t> más részeit is előkészítheti az Exchange számára. E lépés során az Exchange konténereket, objektumokat és egyéb elemeket hoz létre az </a:t>
            </a:r>
            <a:r>
              <a:rPr lang="hu-HU" altLang="hu-HU" dirty="0" err="1"/>
              <a:t>Active</a:t>
            </a:r>
            <a:r>
              <a:rPr lang="hu-HU" altLang="hu-HU" dirty="0"/>
              <a:t> </a:t>
            </a:r>
            <a:r>
              <a:rPr lang="hu-HU" altLang="hu-HU" dirty="0" err="1"/>
              <a:t>Directoryban</a:t>
            </a:r>
            <a:r>
              <a:rPr lang="hu-HU" altLang="hu-HU" dirty="0"/>
              <a:t> az információk tárolására. Az Exchange tárolók, objektumok, attribútumok stb. gyűjteményét Exchange szervezetnek nevezzük.</a:t>
            </a:r>
          </a:p>
          <a:p>
            <a:pPr marL="0" lvl="2" indent="0">
              <a:buNone/>
            </a:pPr>
            <a:endParaRPr lang="hu-HU" altLang="hu-HU" dirty="0"/>
          </a:p>
          <a:p>
            <a:pPr marL="457200" lvl="2" indent="-457200">
              <a:buFont typeface="+mj-lt"/>
              <a:buAutoNum type="arabicPeriod" startAt="3"/>
            </a:pPr>
            <a:r>
              <a:rPr lang="hu-HU" altLang="hu-HU" dirty="0"/>
              <a:t>Lépés: Az </a:t>
            </a:r>
            <a:r>
              <a:rPr lang="hu-HU" altLang="hu-HU" dirty="0" err="1"/>
              <a:t>Active</a:t>
            </a:r>
            <a:r>
              <a:rPr lang="hu-HU" altLang="hu-HU" dirty="0"/>
              <a:t> </a:t>
            </a:r>
            <a:r>
              <a:rPr lang="hu-HU" altLang="hu-HU" dirty="0" err="1"/>
              <a:t>Directory</a:t>
            </a:r>
            <a:r>
              <a:rPr lang="hu-HU" altLang="hu-HU" dirty="0"/>
              <a:t> </a:t>
            </a:r>
            <a:r>
              <a:rPr lang="hu-HU" altLang="hu-HU" dirty="0" err="1"/>
              <a:t>domain</a:t>
            </a:r>
            <a:r>
              <a:rPr lang="hu-HU" altLang="hu-HU" dirty="0"/>
              <a:t>-ek felkészítése</a:t>
            </a:r>
          </a:p>
          <a:p>
            <a:pPr marL="0" lvl="2" indent="0">
              <a:buNone/>
            </a:pPr>
            <a:r>
              <a:rPr lang="en-US" altLang="hu-HU" dirty="0"/>
              <a:t>\Setup.exe /</a:t>
            </a:r>
            <a:r>
              <a:rPr lang="en-US" altLang="hu-HU" dirty="0" err="1"/>
              <a:t>IAcceptExchangeServerLicenseTerms_DiagnosticDataON</a:t>
            </a:r>
            <a:r>
              <a:rPr lang="en-US" altLang="hu-HU" dirty="0"/>
              <a:t> /</a:t>
            </a:r>
            <a:r>
              <a:rPr lang="en-US" altLang="hu-HU" dirty="0" err="1"/>
              <a:t>PrepareAllDomains</a:t>
            </a:r>
            <a:endParaRPr lang="hu-HU" altLang="hu-HU" dirty="0"/>
          </a:p>
          <a:p>
            <a:pPr marL="0" lvl="2" indent="0">
              <a:buNone/>
            </a:pPr>
            <a:endParaRPr lang="hu-HU" altLang="hu-HU" dirty="0"/>
          </a:p>
          <a:p>
            <a:pPr marL="0" lvl="2" indent="0">
              <a:lnSpc>
                <a:spcPct val="110000"/>
              </a:lnSpc>
              <a:buNone/>
            </a:pPr>
            <a:r>
              <a:rPr lang="en-US" altLang="hu-HU" dirty="0"/>
              <a:t>Az </a:t>
            </a:r>
            <a:r>
              <a:rPr lang="en-US" altLang="hu-HU" dirty="0" err="1"/>
              <a:t>utolsó</a:t>
            </a:r>
            <a:r>
              <a:rPr lang="en-US" altLang="hu-HU" dirty="0"/>
              <a:t> </a:t>
            </a:r>
            <a:r>
              <a:rPr lang="en-US" altLang="hu-HU" dirty="0" err="1"/>
              <a:t>lépés</a:t>
            </a:r>
            <a:r>
              <a:rPr lang="en-US" altLang="hu-HU" dirty="0"/>
              <a:t> </a:t>
            </a:r>
            <a:r>
              <a:rPr lang="en-US" altLang="hu-HU" dirty="0" err="1"/>
              <a:t>az</a:t>
            </a:r>
            <a:r>
              <a:rPr lang="en-US" altLang="hu-HU" dirty="0"/>
              <a:t> Active Directory-</a:t>
            </a:r>
            <a:r>
              <a:rPr lang="en-US" altLang="hu-HU" dirty="0" err="1"/>
              <a:t>tartomány</a:t>
            </a:r>
            <a:r>
              <a:rPr lang="en-US" altLang="hu-HU" dirty="0"/>
              <a:t> </a:t>
            </a:r>
            <a:r>
              <a:rPr lang="en-US" altLang="hu-HU" dirty="0" err="1"/>
              <a:t>előkészítése</a:t>
            </a:r>
            <a:r>
              <a:rPr lang="en-US" altLang="hu-HU" dirty="0"/>
              <a:t>, </a:t>
            </a:r>
            <a:r>
              <a:rPr lang="en-US" altLang="hu-HU" dirty="0" err="1"/>
              <a:t>ahol</a:t>
            </a:r>
            <a:r>
              <a:rPr lang="en-US" altLang="hu-HU" dirty="0"/>
              <a:t> </a:t>
            </a:r>
            <a:r>
              <a:rPr lang="en-US" altLang="hu-HU" dirty="0" err="1"/>
              <a:t>az</a:t>
            </a:r>
            <a:r>
              <a:rPr lang="en-US" altLang="hu-HU" dirty="0"/>
              <a:t> Exchange-</a:t>
            </a:r>
            <a:r>
              <a:rPr lang="en-US" altLang="hu-HU" dirty="0" err="1"/>
              <a:t>kiszolgálókat</a:t>
            </a:r>
            <a:r>
              <a:rPr lang="en-US" altLang="hu-HU" dirty="0"/>
              <a:t> </a:t>
            </a:r>
            <a:r>
              <a:rPr lang="en-US" altLang="hu-HU" dirty="0" err="1"/>
              <a:t>telepíteni</a:t>
            </a:r>
            <a:r>
              <a:rPr lang="en-US" altLang="hu-HU" dirty="0"/>
              <a:t> </a:t>
            </a:r>
            <a:r>
              <a:rPr lang="en-US" altLang="hu-HU" dirty="0" err="1"/>
              <a:t>fogják</a:t>
            </a:r>
            <a:r>
              <a:rPr lang="en-US" altLang="hu-HU" dirty="0"/>
              <a:t>, </a:t>
            </a:r>
            <a:r>
              <a:rPr lang="en-US" altLang="hu-HU" dirty="0" err="1"/>
              <a:t>illetve</a:t>
            </a:r>
            <a:r>
              <a:rPr lang="en-US" altLang="hu-HU" dirty="0"/>
              <a:t> </a:t>
            </a:r>
            <a:r>
              <a:rPr lang="en-US" altLang="hu-HU" dirty="0" err="1"/>
              <a:t>ahol</a:t>
            </a:r>
            <a:r>
              <a:rPr lang="en-US" altLang="hu-HU" dirty="0"/>
              <a:t> a </a:t>
            </a:r>
            <a:r>
              <a:rPr lang="en-US" altLang="hu-HU" dirty="0" err="1"/>
              <a:t>levelezéssel</a:t>
            </a:r>
            <a:r>
              <a:rPr lang="en-US" altLang="hu-HU" dirty="0"/>
              <a:t> </a:t>
            </a:r>
            <a:r>
              <a:rPr lang="en-US" altLang="hu-HU" dirty="0" err="1"/>
              <a:t>rendelkező</a:t>
            </a:r>
            <a:r>
              <a:rPr lang="en-US" altLang="hu-HU" dirty="0"/>
              <a:t> </a:t>
            </a:r>
            <a:r>
              <a:rPr lang="en-US" altLang="hu-HU" dirty="0" err="1"/>
              <a:t>felhasználók</a:t>
            </a:r>
            <a:r>
              <a:rPr lang="en-US" altLang="hu-HU" dirty="0"/>
              <a:t> </a:t>
            </a:r>
            <a:r>
              <a:rPr lang="en-US" altLang="hu-HU" dirty="0" err="1"/>
              <a:t>tartózkodnak</a:t>
            </a:r>
            <a:r>
              <a:rPr lang="en-US" altLang="hu-HU" dirty="0"/>
              <a:t>. </a:t>
            </a:r>
            <a:r>
              <a:rPr lang="en-US" altLang="hu-HU" dirty="0" err="1"/>
              <a:t>Ez</a:t>
            </a:r>
            <a:r>
              <a:rPr lang="en-US" altLang="hu-HU" dirty="0"/>
              <a:t> a </a:t>
            </a:r>
            <a:r>
              <a:rPr lang="en-US" altLang="hu-HU" dirty="0" err="1"/>
              <a:t>lépés</a:t>
            </a:r>
            <a:r>
              <a:rPr lang="en-US" altLang="hu-HU" dirty="0"/>
              <a:t> </a:t>
            </a:r>
            <a:r>
              <a:rPr lang="en-US" altLang="hu-HU" dirty="0" err="1"/>
              <a:t>további</a:t>
            </a:r>
            <a:r>
              <a:rPr lang="en-US" altLang="hu-HU" dirty="0"/>
              <a:t> </a:t>
            </a:r>
            <a:r>
              <a:rPr lang="en-US" altLang="hu-HU" dirty="0" err="1"/>
              <a:t>tárolókat</a:t>
            </a:r>
            <a:r>
              <a:rPr lang="en-US" altLang="hu-HU" dirty="0"/>
              <a:t> </a:t>
            </a:r>
            <a:r>
              <a:rPr lang="en-US" altLang="hu-HU" dirty="0" err="1"/>
              <a:t>és</a:t>
            </a:r>
            <a:r>
              <a:rPr lang="en-US" altLang="hu-HU" dirty="0"/>
              <a:t> </a:t>
            </a:r>
            <a:r>
              <a:rPr lang="en-US" altLang="hu-HU" dirty="0" err="1"/>
              <a:t>biztonsági</a:t>
            </a:r>
            <a:r>
              <a:rPr lang="en-US" altLang="hu-HU" dirty="0"/>
              <a:t> </a:t>
            </a:r>
            <a:r>
              <a:rPr lang="en-US" altLang="hu-HU" dirty="0" err="1"/>
              <a:t>csoportokat</a:t>
            </a:r>
            <a:r>
              <a:rPr lang="en-US" altLang="hu-HU" dirty="0"/>
              <a:t> </a:t>
            </a:r>
            <a:r>
              <a:rPr lang="en-US" altLang="hu-HU" dirty="0" err="1"/>
              <a:t>hoz</a:t>
            </a:r>
            <a:r>
              <a:rPr lang="en-US" altLang="hu-HU" dirty="0"/>
              <a:t> </a:t>
            </a:r>
            <a:r>
              <a:rPr lang="en-US" altLang="hu-HU" dirty="0" err="1"/>
              <a:t>létre</a:t>
            </a:r>
            <a:r>
              <a:rPr lang="en-US" altLang="hu-HU" dirty="0"/>
              <a:t>, </a:t>
            </a:r>
            <a:r>
              <a:rPr lang="en-US" altLang="hu-HU" dirty="0" err="1"/>
              <a:t>és</a:t>
            </a:r>
            <a:r>
              <a:rPr lang="en-US" altLang="hu-HU" dirty="0"/>
              <a:t> </a:t>
            </a:r>
            <a:r>
              <a:rPr lang="en-US" altLang="hu-HU" dirty="0" err="1"/>
              <a:t>beállítja</a:t>
            </a:r>
            <a:r>
              <a:rPr lang="en-US" altLang="hu-HU" dirty="0"/>
              <a:t> a </a:t>
            </a:r>
            <a:r>
              <a:rPr lang="en-US" altLang="hu-HU" dirty="0" err="1"/>
              <a:t>jogosultságokat</a:t>
            </a:r>
            <a:r>
              <a:rPr lang="en-US" altLang="hu-HU" dirty="0"/>
              <a:t>, </a:t>
            </a:r>
            <a:r>
              <a:rPr lang="en-US" altLang="hu-HU" dirty="0" err="1"/>
              <a:t>hogy</a:t>
            </a:r>
            <a:r>
              <a:rPr lang="en-US" altLang="hu-HU" dirty="0"/>
              <a:t> </a:t>
            </a:r>
            <a:r>
              <a:rPr lang="en-US" altLang="hu-HU" dirty="0" err="1"/>
              <a:t>az</a:t>
            </a:r>
            <a:r>
              <a:rPr lang="en-US" altLang="hu-HU" dirty="0"/>
              <a:t> Exchange </a:t>
            </a:r>
            <a:r>
              <a:rPr lang="en-US" altLang="hu-HU" dirty="0" err="1"/>
              <a:t>hozzáférhessen</a:t>
            </a:r>
            <a:r>
              <a:rPr lang="en-US" altLang="hu-HU" dirty="0"/>
              <a:t> </a:t>
            </a:r>
            <a:r>
              <a:rPr lang="en-US" altLang="hu-HU" dirty="0" err="1"/>
              <a:t>ezekhez</a:t>
            </a:r>
            <a:r>
              <a:rPr lang="en-US" altLang="hu-HU" dirty="0"/>
              <a:t>.</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73</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14813671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E0CDF3B-69EF-4931-9C28-B6E3E1199091}"/>
              </a:ext>
            </a:extLst>
          </p:cNvPr>
          <p:cNvPicPr>
            <a:picLocks noChangeAspect="1"/>
          </p:cNvPicPr>
          <p:nvPr/>
        </p:nvPicPr>
        <p:blipFill>
          <a:blip r:embed="rId2"/>
          <a:srcRect/>
          <a:stretch/>
        </p:blipFill>
        <p:spPr bwMode="ltGray">
          <a:xfrm>
            <a:off x="0" y="0"/>
            <a:ext cx="12192000" cy="6858000"/>
          </a:xfrm>
          <a:prstGeom prst="rect">
            <a:avLst/>
          </a:prstGeom>
        </p:spPr>
      </p:pic>
      <p:sp>
        <p:nvSpPr>
          <p:cNvPr id="10" name="Titel 1">
            <a:extLst>
              <a:ext uri="{FF2B5EF4-FFF2-40B4-BE49-F238E27FC236}">
                <a16:creationId xmlns:a16="http://schemas.microsoft.com/office/drawing/2014/main" id="{0157BADF-7C63-43A6-8AC1-E7AD22FBBBA9}"/>
              </a:ext>
            </a:extLst>
          </p:cNvPr>
          <p:cNvSpPr txBox="1">
            <a:spLocks/>
          </p:cNvSpPr>
          <p:nvPr/>
        </p:nvSpPr>
        <p:spPr bwMode="gray">
          <a:xfrm>
            <a:off x="624000" y="2420888"/>
            <a:ext cx="11088624" cy="1224136"/>
          </a:xfrm>
          <a:prstGeom prst="rect">
            <a:avLst/>
          </a:prstGeom>
        </p:spPr>
        <p:txBody>
          <a:bodyPr lIns="0" tIns="0" rIns="0" bIns="0" anchor="b"/>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hu-HU" sz="7200" b="0" i="0" u="none" strike="noStrike" kern="1200" cap="none" spc="0" normalizeH="0" baseline="0" noProof="0" dirty="0">
                <a:ln>
                  <a:noFill/>
                </a:ln>
                <a:solidFill>
                  <a:prstClr val="white"/>
                </a:solidFill>
                <a:effectLst/>
                <a:uLnTx/>
                <a:uFillTx/>
                <a:latin typeface="TeleNeo Office ExtraBold"/>
                <a:ea typeface="+mj-ea"/>
                <a:cs typeface="+mj-cs"/>
              </a:rPr>
              <a:t>KÖSZÖNÖM A FIGYELMET</a:t>
            </a:r>
            <a:endParaRPr kumimoji="0" lang="en-US" sz="7200" b="0" i="0" u="none" strike="noStrike" kern="1200" cap="none" spc="0" normalizeH="0" baseline="0" noProof="0" dirty="0">
              <a:ln>
                <a:noFill/>
              </a:ln>
              <a:solidFill>
                <a:prstClr val="white"/>
              </a:solidFill>
              <a:effectLst/>
              <a:uLnTx/>
              <a:uFillTx/>
              <a:latin typeface="TeleNeo Office ExtraBold"/>
              <a:ea typeface="+mj-ea"/>
              <a:cs typeface="+mj-cs"/>
            </a:endParaRPr>
          </a:p>
        </p:txBody>
      </p:sp>
      <p:pic>
        <p:nvPicPr>
          <p:cNvPr id="3" name="Grafik 4">
            <a:extLst>
              <a:ext uri="{FF2B5EF4-FFF2-40B4-BE49-F238E27FC236}">
                <a16:creationId xmlns:a16="http://schemas.microsoft.com/office/drawing/2014/main" id="{546DB4F3-4BD0-4D0F-8EBB-5E259A4C0402}"/>
              </a:ext>
            </a:extLst>
          </p:cNvPr>
          <p:cNvPicPr>
            <a:picLocks noChangeAspect="1"/>
          </p:cNvPicPr>
          <p:nvPr/>
        </p:nvPicPr>
        <p:blipFill>
          <a:blip r:embed="rId3"/>
          <a:stretch>
            <a:fillRect/>
          </a:stretch>
        </p:blipFill>
        <p:spPr bwMode="black">
          <a:xfrm>
            <a:off x="263352" y="5805264"/>
            <a:ext cx="3118173" cy="838800"/>
          </a:xfrm>
          <a:prstGeom prst="rect">
            <a:avLst/>
          </a:prstGeom>
        </p:spPr>
      </p:pic>
      <p:sp>
        <p:nvSpPr>
          <p:cNvPr id="4" name="Élőláb helye 3">
            <a:extLst>
              <a:ext uri="{FF2B5EF4-FFF2-40B4-BE49-F238E27FC236}">
                <a16:creationId xmlns:a16="http://schemas.microsoft.com/office/drawing/2014/main" id="{237C46AE-0827-442A-9D63-4EC8FD12A22C}"/>
              </a:ext>
            </a:extLst>
          </p:cNvPr>
          <p:cNvSpPr>
            <a:spLocks noGrp="1"/>
          </p:cNvSpPr>
          <p:nvPr>
            <p:ph type="ftr" sz="quarter" idx="3"/>
          </p:nvPr>
        </p:nvSpPr>
        <p:spPr/>
        <p:txBody>
          <a:bodyPr/>
          <a:lstStyle/>
          <a:p>
            <a:r>
              <a:rPr lang="en-US"/>
              <a:t>public | Barizs Dániel | Operációs rendszerek| 2022. 10. 19, 26</a:t>
            </a:r>
            <a:endParaRPr lang="en-US" dirty="0"/>
          </a:p>
        </p:txBody>
      </p:sp>
      <p:sp>
        <p:nvSpPr>
          <p:cNvPr id="5" name="Dia számának helye 4">
            <a:extLst>
              <a:ext uri="{FF2B5EF4-FFF2-40B4-BE49-F238E27FC236}">
                <a16:creationId xmlns:a16="http://schemas.microsoft.com/office/drawing/2014/main" id="{2941C9AD-7753-47DC-ABD8-50BA6C0ABDAF}"/>
              </a:ext>
            </a:extLst>
          </p:cNvPr>
          <p:cNvSpPr>
            <a:spLocks noGrp="1"/>
          </p:cNvSpPr>
          <p:nvPr>
            <p:ph type="sldNum" sz="quarter" idx="4"/>
          </p:nvPr>
        </p:nvSpPr>
        <p:spPr/>
        <p:txBody>
          <a:bodyPr/>
          <a:lstStyle/>
          <a:p>
            <a:fld id="{A1A5E10D-79A5-49BA-9648-53481340C65F}" type="slidenum">
              <a:rPr lang="en-US" smtClean="0"/>
              <a:pPr/>
              <a:t>74</a:t>
            </a:fld>
            <a:endParaRPr lang="en-US" dirty="0"/>
          </a:p>
        </p:txBody>
      </p:sp>
    </p:spTree>
    <p:extLst>
      <p:ext uri="{BB962C8B-B14F-4D97-AF65-F5344CB8AC3E}">
        <p14:creationId xmlns:p14="http://schemas.microsoft.com/office/powerpoint/2010/main" val="2415628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63FED308-805C-4A5B-B1DE-104791BFB795}"/>
              </a:ext>
            </a:extLst>
          </p:cNvPr>
          <p:cNvSpPr>
            <a:spLocks noGrp="1"/>
          </p:cNvSpPr>
          <p:nvPr>
            <p:ph type="title"/>
          </p:nvPr>
        </p:nvSpPr>
        <p:spPr bwMode="black">
          <a:xfrm>
            <a:off x="624000" y="405000"/>
            <a:ext cx="10944000" cy="720000"/>
          </a:xfrm>
        </p:spPr>
        <p:txBody>
          <a:bodyPr anchor="t">
            <a:normAutofit/>
          </a:bodyPr>
          <a:lstStyle/>
          <a:p>
            <a:r>
              <a:rPr lang="hu-HU" sz="2500"/>
              <a:t>A számítógép története</a:t>
            </a:r>
            <a:br>
              <a:rPr lang="hu-HU" sz="2500"/>
            </a:br>
            <a:r>
              <a:rPr lang="hu-HU" sz="2500"/>
              <a:t>     - 1. generáció</a:t>
            </a:r>
            <a:endParaRPr lang="en-US" sz="250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274918"/>
            <a:ext cx="6408104" cy="4961395"/>
          </a:xfrm>
        </p:spPr>
        <p:txBody>
          <a:bodyPr>
            <a:normAutofit lnSpcReduction="10000"/>
          </a:bodyPr>
          <a:lstStyle/>
          <a:p>
            <a:pPr lvl="1" algn="just">
              <a:lnSpc>
                <a:spcPct val="110000"/>
              </a:lnSpc>
            </a:pPr>
            <a:r>
              <a:rPr lang="hu-HU" b="1" u="sng" dirty="0"/>
              <a:t>A számítógép felépítésének elvei Neumann János szerint:</a:t>
            </a:r>
          </a:p>
          <a:p>
            <a:pPr marL="0" lvl="3" indent="0" algn="just">
              <a:lnSpc>
                <a:spcPct val="110000"/>
              </a:lnSpc>
              <a:spcAft>
                <a:spcPts val="0"/>
              </a:spcAft>
              <a:buNone/>
            </a:pPr>
            <a:endParaRPr lang="hu-HU" dirty="0"/>
          </a:p>
          <a:p>
            <a:pPr marL="0" lvl="3" algn="just">
              <a:lnSpc>
                <a:spcPct val="110000"/>
              </a:lnSpc>
              <a:spcAft>
                <a:spcPts val="0"/>
              </a:spcAft>
            </a:pPr>
            <a:r>
              <a:rPr lang="hu-HU" dirty="0"/>
              <a:t>Az adatfeldolgozás és a programutasítások végrehajtása szigorúan </a:t>
            </a:r>
            <a:r>
              <a:rPr lang="hu-HU" u="sng" dirty="0"/>
              <a:t>sorrend</a:t>
            </a:r>
            <a:r>
              <a:rPr lang="hu-HU" dirty="0"/>
              <a:t>ben történjen. </a:t>
            </a:r>
          </a:p>
          <a:p>
            <a:pPr marL="0" lvl="3" algn="just">
              <a:lnSpc>
                <a:spcPct val="110000"/>
              </a:lnSpc>
              <a:spcAft>
                <a:spcPts val="0"/>
              </a:spcAft>
            </a:pPr>
            <a:r>
              <a:rPr lang="hu-HU" dirty="0"/>
              <a:t>A számolási műveletekhez, a számok ábrázolására a </a:t>
            </a:r>
            <a:r>
              <a:rPr lang="hu-HU" u="sng" dirty="0"/>
              <a:t>kettes számrendszer</a:t>
            </a:r>
            <a:r>
              <a:rPr lang="hu-HU" dirty="0"/>
              <a:t>t kell használni. </a:t>
            </a:r>
          </a:p>
          <a:p>
            <a:pPr marL="0" lvl="3" indent="0" algn="just">
              <a:lnSpc>
                <a:spcPct val="110000"/>
              </a:lnSpc>
              <a:spcAft>
                <a:spcPts val="0"/>
              </a:spcAft>
              <a:buNone/>
            </a:pPr>
            <a:endParaRPr lang="hu-HU" dirty="0"/>
          </a:p>
          <a:p>
            <a:pPr marL="0" lvl="3" algn="just">
              <a:lnSpc>
                <a:spcPct val="110000"/>
              </a:lnSpc>
              <a:spcAft>
                <a:spcPts val="0"/>
              </a:spcAft>
            </a:pPr>
            <a:r>
              <a:rPr lang="hu-HU" dirty="0"/>
              <a:t>Az adatokat és programutasításokat </a:t>
            </a:r>
            <a:r>
              <a:rPr lang="hu-HU" u="sng" dirty="0"/>
              <a:t>belső tár</a:t>
            </a:r>
            <a:r>
              <a:rPr lang="hu-HU" dirty="0"/>
              <a:t>ban (memóriában) kell tárolni. (ROM csak olvasható, RAM írhatóolvasható) </a:t>
            </a:r>
          </a:p>
          <a:p>
            <a:pPr marL="0" lvl="3" algn="just">
              <a:lnSpc>
                <a:spcPct val="110000"/>
              </a:lnSpc>
              <a:spcAft>
                <a:spcPts val="0"/>
              </a:spcAft>
            </a:pPr>
            <a:r>
              <a:rPr lang="hu-HU" dirty="0"/>
              <a:t>Legyen egy számítási műveleteket végző egység </a:t>
            </a:r>
          </a:p>
          <a:p>
            <a:pPr marL="0" lvl="3" indent="0" algn="just">
              <a:lnSpc>
                <a:spcPct val="110000"/>
              </a:lnSpc>
              <a:spcAft>
                <a:spcPts val="0"/>
              </a:spcAft>
              <a:buNone/>
            </a:pPr>
            <a:r>
              <a:rPr lang="hu-HU" dirty="0"/>
              <a:t>(mikroprocesszor) ALU</a:t>
            </a:r>
          </a:p>
          <a:p>
            <a:pPr marL="0" lvl="3" algn="just">
              <a:lnSpc>
                <a:spcPct val="110000"/>
              </a:lnSpc>
              <a:spcAft>
                <a:spcPts val="0"/>
              </a:spcAft>
            </a:pPr>
            <a:r>
              <a:rPr lang="hu-HU" dirty="0"/>
              <a:t>Legyen egy programutasításokat végrehajtó központi egység (mikroprocesszor) CU</a:t>
            </a:r>
          </a:p>
          <a:p>
            <a:pPr marL="0" lvl="3" algn="just">
              <a:lnSpc>
                <a:spcPct val="110000"/>
              </a:lnSpc>
              <a:spcAft>
                <a:spcPts val="0"/>
              </a:spcAft>
            </a:pPr>
            <a:r>
              <a:rPr lang="hu-HU" dirty="0"/>
              <a:t>Legyen legalább egy bemeneti egység (billentyűzet, egér, szkenner ) </a:t>
            </a:r>
          </a:p>
          <a:p>
            <a:pPr marL="0" lvl="3" algn="just">
              <a:lnSpc>
                <a:spcPct val="110000"/>
              </a:lnSpc>
              <a:spcAft>
                <a:spcPts val="0"/>
              </a:spcAft>
            </a:pPr>
            <a:r>
              <a:rPr lang="hu-HU" dirty="0"/>
              <a:t>Legyen legalább egy kimeneti egység (monitor, nyomtató ) </a:t>
            </a:r>
          </a:p>
          <a:p>
            <a:pPr marL="0" lvl="3" algn="just">
              <a:lnSpc>
                <a:spcPct val="110000"/>
              </a:lnSpc>
              <a:spcAft>
                <a:spcPts val="0"/>
              </a:spcAft>
            </a:pPr>
            <a:r>
              <a:rPr lang="hu-HU" dirty="0"/>
              <a:t>Legyen egy külső tár, amire csak ritkábban van szükség (winchester, CD-DVD ROM, pendrive) </a:t>
            </a:r>
          </a:p>
        </p:txBody>
      </p:sp>
      <p:pic>
        <p:nvPicPr>
          <p:cNvPr id="3" name="Kép 2">
            <a:extLst>
              <a:ext uri="{FF2B5EF4-FFF2-40B4-BE49-F238E27FC236}">
                <a16:creationId xmlns:a16="http://schemas.microsoft.com/office/drawing/2014/main" id="{CDA6A642-3DAE-4F9A-B956-7CEF66658A4B}"/>
              </a:ext>
            </a:extLst>
          </p:cNvPr>
          <p:cNvPicPr>
            <a:picLocks noChangeAspect="1"/>
          </p:cNvPicPr>
          <p:nvPr/>
        </p:nvPicPr>
        <p:blipFill>
          <a:blip r:embed="rId2"/>
          <a:stretch>
            <a:fillRect/>
          </a:stretch>
        </p:blipFill>
        <p:spPr>
          <a:xfrm>
            <a:off x="7032104" y="1379322"/>
            <a:ext cx="4988976" cy="4752000"/>
          </a:xfrm>
          <a:prstGeom prst="rect">
            <a:avLst/>
          </a:prstGeom>
          <a:noFill/>
        </p:spPr>
      </p:pic>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8</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596859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00809"/>
            <a:ext cx="5255976" cy="4536503"/>
          </a:xfrm>
        </p:spPr>
        <p:txBody>
          <a:bodyPr>
            <a:noAutofit/>
          </a:bodyPr>
          <a:lstStyle/>
          <a:p>
            <a:pPr lvl="1" algn="just"/>
            <a:r>
              <a:rPr lang="hu-HU" dirty="0"/>
              <a:t>A félvezetők alkalmazása és a tranzisztor feltalálása tette lehetővé a második generációs számítógépek kifejlesztését az </a:t>
            </a:r>
            <a:r>
              <a:rPr lang="hu-HU" b="1" dirty="0"/>
              <a:t>50-es években</a:t>
            </a:r>
            <a:r>
              <a:rPr lang="hu-HU" dirty="0"/>
              <a:t>. </a:t>
            </a:r>
          </a:p>
          <a:p>
            <a:pPr lvl="1" algn="just"/>
            <a:r>
              <a:rPr lang="hu-HU" dirty="0"/>
              <a:t>Elektroncsöveket felváltották a jóval kisebb méretű és energiaigényű tranzisztorok. Helyigényük szobaméretűről szekrényméretűre csökkent. Üzembiztosságuk, tárolókapacitásuk és műveleti sebességük is jelentősen nőtt. </a:t>
            </a:r>
          </a:p>
          <a:p>
            <a:pPr lvl="1" algn="just"/>
            <a:r>
              <a:rPr lang="hu-HU" dirty="0"/>
              <a:t>Megjelenik a párhuzamos feldolgozás-technika. </a:t>
            </a:r>
          </a:p>
          <a:p>
            <a:pPr lvl="1" algn="just"/>
            <a:r>
              <a:rPr lang="hu-HU" dirty="0"/>
              <a:t>Kialakultak a programozási nyelvek. </a:t>
            </a:r>
          </a:p>
          <a:p>
            <a:pPr lvl="1" algn="just"/>
            <a:r>
              <a:rPr lang="hu-HU" dirty="0"/>
              <a:t>Megjelenik a mágnesszalag, mint adatbeviteli eszköz és a ferritgyűrűs memória.</a:t>
            </a:r>
          </a:p>
          <a:p>
            <a:pPr lvl="1" algn="just"/>
            <a:r>
              <a:rPr lang="hu-HU" dirty="0"/>
              <a:t>Ilyen volt az UNIVEC és az IBM 701</a:t>
            </a:r>
          </a:p>
        </p:txBody>
      </p:sp>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9</a:t>
            </a:fld>
            <a:endParaRPr kumimoji="0" lang="en-US" b="0" i="0" u="none" strike="noStrike" kern="1200" cap="none" spc="0" normalizeH="0" baseline="0" noProof="0">
              <a:ln>
                <a:noFill/>
              </a:ln>
              <a:effectLst/>
              <a:uLnTx/>
              <a:uFillTx/>
            </a:endParaRPr>
          </a:p>
        </p:txBody>
      </p:sp>
      <p:sp>
        <p:nvSpPr>
          <p:cNvPr id="10" name="Titel 1">
            <a:extLst>
              <a:ext uri="{FF2B5EF4-FFF2-40B4-BE49-F238E27FC236}">
                <a16:creationId xmlns:a16="http://schemas.microsoft.com/office/drawing/2014/main" id="{F0D20A54-779E-42AA-8F96-E608153B140B}"/>
              </a:ext>
            </a:extLst>
          </p:cNvPr>
          <p:cNvSpPr>
            <a:spLocks noGrp="1"/>
          </p:cNvSpPr>
          <p:nvPr>
            <p:ph type="title"/>
          </p:nvPr>
        </p:nvSpPr>
        <p:spPr bwMode="black">
          <a:xfrm>
            <a:off x="624000" y="405000"/>
            <a:ext cx="10944000" cy="1008112"/>
          </a:xfrm>
        </p:spPr>
        <p:txBody>
          <a:bodyPr anchor="t">
            <a:normAutofit fontScale="90000"/>
          </a:bodyPr>
          <a:lstStyle/>
          <a:p>
            <a:pPr>
              <a:lnSpc>
                <a:spcPct val="100000"/>
              </a:lnSpc>
            </a:pPr>
            <a:r>
              <a:rPr lang="hu-HU" dirty="0"/>
              <a:t>A számítógép története</a:t>
            </a:r>
            <a:br>
              <a:rPr lang="hu-HU" dirty="0"/>
            </a:br>
            <a:r>
              <a:rPr lang="hu-HU" sz="2000" dirty="0"/>
              <a:t>     </a:t>
            </a:r>
            <a:r>
              <a:rPr lang="hu-HU" sz="2700" dirty="0"/>
              <a:t>- 2. generáció</a:t>
            </a:r>
            <a:endParaRPr lang="en-US" sz="2700" dirty="0"/>
          </a:p>
        </p:txBody>
      </p:sp>
      <p:pic>
        <p:nvPicPr>
          <p:cNvPr id="7" name="Kép 6" descr="UNIVEC">
            <a:extLst>
              <a:ext uri="{FF2B5EF4-FFF2-40B4-BE49-F238E27FC236}">
                <a16:creationId xmlns:a16="http://schemas.microsoft.com/office/drawing/2014/main" id="{8E1C8699-A91A-413E-AC5A-92F7139C67B7}"/>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7967602" y="988586"/>
            <a:ext cx="3419219" cy="2674589"/>
          </a:xfrm>
          <a:prstGeom prst="rect">
            <a:avLst/>
          </a:prstGeom>
        </p:spPr>
      </p:pic>
      <p:pic>
        <p:nvPicPr>
          <p:cNvPr id="11" name="Kép 10" descr="A képen szöveg, computer, személy, beltéri látható&#10;&#10;Automatikusan generált leírás">
            <a:extLst>
              <a:ext uri="{FF2B5EF4-FFF2-40B4-BE49-F238E27FC236}">
                <a16:creationId xmlns:a16="http://schemas.microsoft.com/office/drawing/2014/main" id="{3415BDBB-1C6A-4BE3-ACD3-B6538F0E99C0}"/>
              </a:ext>
            </a:extLst>
          </p:cNvPr>
          <p:cNvPicPr>
            <a:picLocks noChangeAspect="1"/>
          </p:cNvPicPr>
          <p:nvPr/>
        </p:nvPicPr>
        <p:blipFill>
          <a:blip r:embed="rId3"/>
          <a:stretch>
            <a:fillRect/>
          </a:stretch>
        </p:blipFill>
        <p:spPr>
          <a:xfrm>
            <a:off x="6312026" y="3717032"/>
            <a:ext cx="3305944" cy="2644755"/>
          </a:xfrm>
          <a:prstGeom prst="rect">
            <a:avLst/>
          </a:prstGeom>
        </p:spPr>
      </p:pic>
    </p:spTree>
    <p:extLst>
      <p:ext uri="{BB962C8B-B14F-4D97-AF65-F5344CB8AC3E}">
        <p14:creationId xmlns:p14="http://schemas.microsoft.com/office/powerpoint/2010/main" val="1870866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kom – Ang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Angle_Shape_062021_EN.potx" id="{66C26F59-AF2A-4EFB-9B03-F9BD7467EB2A}" vid="{543105BB-ED49-41E0-A88E-AD898C67C2FD}"/>
    </a:ext>
  </a:extLst>
</a:theme>
</file>

<file path=ppt/theme/theme2.xml><?xml version="1.0" encoding="utf-8"?>
<a:theme xmlns:a="http://schemas.openxmlformats.org/drawingml/2006/main" name="Telekom – Circ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Circle_Shape_062021_EN.potx" id="{F844A954-36C7-4B77-B3DF-F8EC7B37D2A3}" vid="{039BBFF5-3EC1-4D2C-880F-F9AA99CD6CD3}"/>
    </a:ext>
  </a:extLst>
</a:theme>
</file>

<file path=ppt/theme/theme3.xml><?xml version="1.0" encoding="utf-8"?>
<a:theme xmlns:a="http://schemas.openxmlformats.org/drawingml/2006/main" name="Telekom – Puzz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Puzzle_Shape_062021_EN.potx" id="{43CA3479-6705-471E-82FF-CEF15C817D09}" vid="{F3AF8BF9-1BE1-47EE-8814-BDC24B184F5F}"/>
    </a:ext>
  </a:extLst>
</a:theme>
</file>

<file path=ppt/theme/theme4.xml><?xml version="1.0" encoding="utf-8"?>
<a:theme xmlns:a="http://schemas.openxmlformats.org/drawingml/2006/main" name="Office">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0" tIns="0" rIns="0" bIns="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0" tIns="0" rIns="0" bIns="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5021D9342D03D4C8D606524AC38CEA5" ma:contentTypeVersion="8" ma:contentTypeDescription="Ein neues Dokument erstellen." ma:contentTypeScope="" ma:versionID="b1f49e4bb99d35998bb8eccaac22130a">
  <xsd:schema xmlns:xsd="http://www.w3.org/2001/XMLSchema" xmlns:xs="http://www.w3.org/2001/XMLSchema" xmlns:p="http://schemas.microsoft.com/office/2006/metadata/properties" xmlns:ns2="c4fd7797-ea2b-49d5-a651-436549cce9f4" xmlns:ns3="31b830ef-a116-44e3-a960-b0b072e024a0" targetNamespace="http://schemas.microsoft.com/office/2006/metadata/properties" ma:root="true" ma:fieldsID="5db61ef1393ade2fd50bb5c279cb9188" ns2:_="" ns3:_="">
    <xsd:import namespace="c4fd7797-ea2b-49d5-a651-436549cce9f4"/>
    <xsd:import namespace="31b830ef-a116-44e3-a960-b0b072e024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fd7797-ea2b-49d5-a651-436549cce9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b830ef-a116-44e3-a960-b0b072e024a0"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1b830ef-a116-44e3-a960-b0b072e024a0">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F46C30-E4F8-4FCB-8775-EB6D8A97F7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fd7797-ea2b-49d5-a651-436549cce9f4"/>
    <ds:schemaRef ds:uri="31b830ef-a116-44e3-a960-b0b072e02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33930E-D3A1-45C1-B2A1-5E4C4B8E2011}">
  <ds:schemaRefs>
    <ds:schemaRef ds:uri="http://schemas.microsoft.com/office/2006/metadata/properties"/>
    <ds:schemaRef ds:uri="http://schemas.microsoft.com/office/infopath/2007/PartnerControls"/>
    <ds:schemaRef ds:uri="31b830ef-a116-44e3-a960-b0b072e024a0"/>
  </ds:schemaRefs>
</ds:datastoreItem>
</file>

<file path=customXml/itemProps3.xml><?xml version="1.0" encoding="utf-8"?>
<ds:datastoreItem xmlns:ds="http://schemas.openxmlformats.org/officeDocument/2006/customXml" ds:itemID="{BFA143A0-B8F4-4BDA-BC66-FC30E35BFB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Telekom_Master_Angle_Shape_062021_EN</Template>
  <TotalTime>0</TotalTime>
  <Words>8579</Words>
  <Application>Microsoft Office PowerPoint</Application>
  <PresentationFormat>Szélesvásznú</PresentationFormat>
  <Paragraphs>936</Paragraphs>
  <Slides>74</Slides>
  <Notes>2</Notes>
  <HiddenSlides>0</HiddenSlides>
  <MMClips>0</MMClips>
  <ScaleCrop>false</ScaleCrop>
  <HeadingPairs>
    <vt:vector size="8" baseType="variant">
      <vt:variant>
        <vt:lpstr>Használt betűtípusok</vt:lpstr>
      </vt:variant>
      <vt:variant>
        <vt:i4>6</vt:i4>
      </vt:variant>
      <vt:variant>
        <vt:lpstr>Téma</vt:lpstr>
      </vt:variant>
      <vt:variant>
        <vt:i4>3</vt:i4>
      </vt:variant>
      <vt:variant>
        <vt:lpstr>Beágyazott OLE kiszolgálók</vt:lpstr>
      </vt:variant>
      <vt:variant>
        <vt:i4>1</vt:i4>
      </vt:variant>
      <vt:variant>
        <vt:lpstr>Diacímek</vt:lpstr>
      </vt:variant>
      <vt:variant>
        <vt:i4>74</vt:i4>
      </vt:variant>
    </vt:vector>
  </HeadingPairs>
  <TitlesOfParts>
    <vt:vector size="84" baseType="lpstr">
      <vt:lpstr>Arial</vt:lpstr>
      <vt:lpstr>Helvetica Neue</vt:lpstr>
      <vt:lpstr>Segoe</vt:lpstr>
      <vt:lpstr>TeleNeo Office</vt:lpstr>
      <vt:lpstr>TeleNeo Office ExtraBold</vt:lpstr>
      <vt:lpstr>Times New Roman</vt:lpstr>
      <vt:lpstr>Telekom – Angle (06/2021) EN</vt:lpstr>
      <vt:lpstr>Telekom – Circle (06/2021) EN</vt:lpstr>
      <vt:lpstr>Telekom – Puzzle (06/2021) EN</vt:lpstr>
      <vt:lpstr>think-cell Slide</vt:lpstr>
      <vt:lpstr>Operációs rendszerek</vt:lpstr>
      <vt:lpstr>Agenda</vt:lpstr>
      <vt:lpstr>PowerPoint-bemutató</vt:lpstr>
      <vt:lpstr>A számítógép története      - 0. generáció</vt:lpstr>
      <vt:lpstr>A számítógép története      - 0. generáció</vt:lpstr>
      <vt:lpstr>A számítógép története      - 1. generáció</vt:lpstr>
      <vt:lpstr>A számítógép története      - 1. generáció</vt:lpstr>
      <vt:lpstr>A számítógép története      - 1. generáció</vt:lpstr>
      <vt:lpstr>A számítógép története      - 2. generáció</vt:lpstr>
      <vt:lpstr>A számítógép története      - 3. generáció</vt:lpstr>
      <vt:lpstr>A számítógép története      - 4. generáció</vt:lpstr>
      <vt:lpstr>A számítógép története      - 5. generáció</vt:lpstr>
      <vt:lpstr>A számítógép története      - 5. generáció</vt:lpstr>
      <vt:lpstr>A számítógép története      - 5. generáció</vt:lpstr>
      <vt:lpstr>A számítógép története      - 5. generáció</vt:lpstr>
      <vt:lpstr>PowerPoint-bemutató</vt:lpstr>
      <vt:lpstr>Az opercációs rendszer története</vt:lpstr>
      <vt:lpstr>Az opercációs rendszer története</vt:lpstr>
      <vt:lpstr>Az opercációs rendszer története</vt:lpstr>
      <vt:lpstr>Az opercációs rendszer története</vt:lpstr>
      <vt:lpstr>Az opercációs rendszer története</vt:lpstr>
      <vt:lpstr>Az opercációs rendszer története</vt:lpstr>
      <vt:lpstr>Az opercációs rendszer története</vt:lpstr>
      <vt:lpstr>Az opercációs rendszer története</vt:lpstr>
      <vt:lpstr>Az opercációs rendszer története</vt:lpstr>
      <vt:lpstr>Az opercációs rendszer története</vt:lpstr>
      <vt:lpstr>Az opercációs rendszer története</vt:lpstr>
      <vt:lpstr>Az opercációs rendszer története</vt:lpstr>
      <vt:lpstr>PowerPoint-bemutató</vt:lpstr>
      <vt:lpstr>Az operációs rendszer</vt:lpstr>
      <vt:lpstr>Az operációs rendszer</vt:lpstr>
      <vt:lpstr>Az operációs rendszer      - Feladatai</vt:lpstr>
      <vt:lpstr>Az operációs rendszer feladatai</vt:lpstr>
      <vt:lpstr>Az operációs rendszer</vt:lpstr>
      <vt:lpstr>Az operációs rendszer</vt:lpstr>
      <vt:lpstr>Az operációs rendszer</vt:lpstr>
      <vt:lpstr>Az operációs rendszer</vt:lpstr>
      <vt:lpstr>Az operációs rendszer</vt:lpstr>
      <vt:lpstr>Az operációs rendszer      - Kliens-szerver modellre épülő operációs rendszer</vt:lpstr>
      <vt:lpstr>Az operációs rendszer      - Kliens-szerver modellre épülő operációs rendszer</vt:lpstr>
      <vt:lpstr>Az operációs rendszer      - Kliens-szerver modellre épülő operációs rendszer</vt:lpstr>
      <vt:lpstr>Az operációs rendszer      - Kliens-szerver modellre épülő operációs rendszer</vt:lpstr>
      <vt:lpstr>Az operációs rendszer</vt:lpstr>
      <vt:lpstr>Az operációs rendszer</vt:lpstr>
      <vt:lpstr>Az operációs rendszer    - fogalmak</vt:lpstr>
      <vt:lpstr>Az operációs rendszer    - fogalmak</vt:lpstr>
      <vt:lpstr>Az operációs rendszer    - fogalmak</vt:lpstr>
      <vt:lpstr>PowerPoint-bemutató</vt:lpstr>
      <vt:lpstr>Legismertebb / Legújabb operációs rendszerek</vt:lpstr>
      <vt:lpstr>Legismertebb / Legújabb operációs rendszerek</vt:lpstr>
      <vt:lpstr>Legismertebb / Legújabb operációs rendszerek</vt:lpstr>
      <vt:lpstr>Legismertebb / Legújabb operációs rendszerek</vt:lpstr>
      <vt:lpstr>PowerPoint-bemutató</vt:lpstr>
      <vt:lpstr>Operációs rendszerek csoportosítás       - Felhasználói felület alapján</vt:lpstr>
      <vt:lpstr>Operációs rendszerek csoportosítás       - Felhasználók száma alapján</vt:lpstr>
      <vt:lpstr>Operációs rendszerek csoportosítás       - Forráskód szerint</vt:lpstr>
      <vt:lpstr>Operációs rendszerek csoportosítás       - Felhasználási mód szerint</vt:lpstr>
      <vt:lpstr>Operációs rendszerek csoportosítás       - További csoportosítások</vt:lpstr>
      <vt:lpstr>PowerPoint-bemutató</vt:lpstr>
      <vt:lpstr>Active Directory</vt:lpstr>
      <vt:lpstr>Active Directory</vt:lpstr>
      <vt:lpstr>Active Directory</vt:lpstr>
      <vt:lpstr>Active Directory</vt:lpstr>
      <vt:lpstr>Active Directory</vt:lpstr>
      <vt:lpstr>Szerver-kliens kapcsolat     - Hálózati eszközök</vt:lpstr>
      <vt:lpstr>PowerPoint-bemutató</vt:lpstr>
      <vt:lpstr>AD-ra épülő szolgáltatások</vt:lpstr>
      <vt:lpstr>AD-ra épülő szolgáltatások</vt:lpstr>
      <vt:lpstr>AD-ra épülő szolgáltatások</vt:lpstr>
      <vt:lpstr>AD-ra épülő szolgáltatások</vt:lpstr>
      <vt:lpstr>AD-ra épülő szolgáltatások     - Exchange szerepkörök</vt:lpstr>
      <vt:lpstr>AD-ra épülő szolgáltatások     - Exchange telepítése</vt:lpstr>
      <vt:lpstr>AD-ra épülő szolgáltatások     - Exchange telepítése</vt:lpstr>
      <vt:lpstr>PowerPoint-bemutató</vt:lpstr>
    </vt:vector>
  </TitlesOfParts>
  <Company>Deutsche Telekom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Telekom Master 06/2021 – Chart Library</dc:title>
  <dc:creator>Barizs, Dániel</dc:creator>
  <dc:description>Optimized for Office 365</dc:description>
  <cp:lastModifiedBy>Barizs, Dániel</cp:lastModifiedBy>
  <cp:revision>263</cp:revision>
  <cp:lastPrinted>2020-08-27T09:01:38Z</cp:lastPrinted>
  <dcterms:created xsi:type="dcterms:W3CDTF">2021-06-18T12:21:28Z</dcterms:created>
  <dcterms:modified xsi:type="dcterms:W3CDTF">2022-10-26T14:26:26Z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0x010100D5021D9342D03D4C8D606524AC38CEA5</vt:lpwstr>
  </property>
  <property fmtid="{D5CDD505-2E9C-101B-9397-08002B2CF9AE}" pid="3" name="xd_Signature">
    <vt:bool>false</vt:bool>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Offisync_ProviderInitializationData">
    <vt:lpwstr>https://yam.telekom.de</vt:lpwstr>
  </property>
  <property fmtid="{D5CDD505-2E9C-101B-9397-08002B2CF9AE}" pid="11" name="Jive_LatestUserAccountName">
    <vt:lpwstr>Kitti_Szabó</vt:lpwstr>
  </property>
  <property fmtid="{D5CDD505-2E9C-101B-9397-08002B2CF9AE}" pid="12" name="Offisync_ServerID">
    <vt:lpwstr>910d955c-6da6-4153-b0e4-c961b1662f7a</vt:lpwstr>
  </property>
  <property fmtid="{D5CDD505-2E9C-101B-9397-08002B2CF9AE}" pid="13" name="Offisync_UpdateToken">
    <vt:lpwstr>24</vt:lpwstr>
  </property>
  <property fmtid="{D5CDD505-2E9C-101B-9397-08002B2CF9AE}" pid="14" name="Jive_VersionGuid">
    <vt:lpwstr>760c0e74-f388-4266-aad7-4580a3209ee9</vt:lpwstr>
  </property>
  <property fmtid="{D5CDD505-2E9C-101B-9397-08002B2CF9AE}" pid="15" name="Offisync_UniqueId">
    <vt:lpwstr>187400</vt:lpwstr>
  </property>
</Properties>
</file>